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344" r:id="rId5"/>
    <p:sldId id="343" r:id="rId6"/>
    <p:sldId id="297" r:id="rId7"/>
    <p:sldId id="346" r:id="rId8"/>
    <p:sldId id="347" r:id="rId9"/>
    <p:sldId id="327" r:id="rId10"/>
    <p:sldId id="359" r:id="rId11"/>
    <p:sldId id="375" r:id="rId12"/>
    <p:sldId id="314" r:id="rId13"/>
    <p:sldId id="316" r:id="rId14"/>
    <p:sldId id="317" r:id="rId15"/>
    <p:sldId id="360" r:id="rId16"/>
    <p:sldId id="289" r:id="rId17"/>
    <p:sldId id="333" r:id="rId18"/>
    <p:sldId id="365" r:id="rId19"/>
    <p:sldId id="303" r:id="rId20"/>
    <p:sldId id="376" r:id="rId21"/>
    <p:sldId id="363" r:id="rId22"/>
    <p:sldId id="364" r:id="rId23"/>
    <p:sldId id="336" r:id="rId24"/>
    <p:sldId id="367" r:id="rId25"/>
    <p:sldId id="369" r:id="rId26"/>
    <p:sldId id="370" r:id="rId27"/>
    <p:sldId id="371" r:id="rId28"/>
    <p:sldId id="286" r:id="rId29"/>
    <p:sldId id="372" r:id="rId30"/>
    <p:sldId id="373" r:id="rId31"/>
    <p:sldId id="310" r:id="rId32"/>
    <p:sldId id="339" r:id="rId33"/>
    <p:sldId id="260" r:id="rId34"/>
    <p:sldId id="374" r:id="rId35"/>
    <p:sldId id="295" r:id="rId36"/>
    <p:sldId id="318" r:id="rId37"/>
    <p:sldId id="33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861" userDrawn="1">
          <p15:clr>
            <a:srgbClr val="A4A3A4"/>
          </p15:clr>
        </p15:guide>
        <p15:guide id="4" orient="horz" pos="3362" userDrawn="1">
          <p15:clr>
            <a:srgbClr val="A4A3A4"/>
          </p15:clr>
        </p15:guide>
        <p15:guide id="5" orient="horz" pos="1525" userDrawn="1">
          <p15:clr>
            <a:srgbClr val="A4A3A4"/>
          </p15:clr>
        </p15:guide>
        <p15:guide id="6" pos="257" userDrawn="1">
          <p15:clr>
            <a:srgbClr val="A4A3A4"/>
          </p15:clr>
        </p15:guide>
        <p15:guide id="7" pos="6153" userDrawn="1">
          <p15:clr>
            <a:srgbClr val="A4A3A4"/>
          </p15:clr>
        </p15:guide>
        <p15:guide id="8"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lini Gunaratne" initials="TG" lastIdx="1" clrIdx="0">
    <p:extLst>
      <p:ext uri="{19B8F6BF-5375-455C-9EA6-DF929625EA0E}">
        <p15:presenceInfo xmlns:p15="http://schemas.microsoft.com/office/powerpoint/2012/main" userId="S::thilini.gunaratne@anglicarewa.org.au::7c5fdebe-9e81-4f1d-b09c-94490cc931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B33E"/>
    <a:srgbClr val="1C355E"/>
    <a:srgbClr val="009D4F"/>
    <a:srgbClr val="E6E6E6"/>
    <a:srgbClr val="FFFFFF"/>
    <a:srgbClr val="007DA5"/>
    <a:srgbClr val="D93763"/>
    <a:srgbClr val="0047F5"/>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5B6449-6FCB-4137-AB03-E4995A5C6B0C}" v="1" dt="2021-11-22T06:15:19.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082" autoAdjust="0"/>
  </p:normalViewPr>
  <p:slideViewPr>
    <p:cSldViewPr snapToGrid="0">
      <p:cViewPr varScale="1">
        <p:scale>
          <a:sx n="99" d="100"/>
          <a:sy n="99" d="100"/>
        </p:scale>
        <p:origin x="996" y="72"/>
      </p:cViewPr>
      <p:guideLst>
        <p:guide orient="horz" pos="3861"/>
        <p:guide orient="horz" pos="3362"/>
        <p:guide orient="horz" pos="1525"/>
        <p:guide pos="257"/>
        <p:guide pos="6153"/>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Kopp" userId="91aeafcc-a078-49ce-8adf-b030c3767bfa" providerId="ADAL" clId="{1E5B6449-6FCB-4137-AB03-E4995A5C6B0C}"/>
    <pc:docChg chg="addSld delSld modSld sldOrd">
      <pc:chgData name="Alex Kopp" userId="91aeafcc-a078-49ce-8adf-b030c3767bfa" providerId="ADAL" clId="{1E5B6449-6FCB-4137-AB03-E4995A5C6B0C}" dt="2021-11-22T06:15:19.028" v="7"/>
      <pc:docMkLst>
        <pc:docMk/>
      </pc:docMkLst>
      <pc:sldChg chg="mod modShow">
        <pc:chgData name="Alex Kopp" userId="91aeafcc-a078-49ce-8adf-b030c3767bfa" providerId="ADAL" clId="{1E5B6449-6FCB-4137-AB03-E4995A5C6B0C}" dt="2021-11-22T06:05:16.821" v="5" actId="729"/>
        <pc:sldMkLst>
          <pc:docMk/>
          <pc:sldMk cId="2362725988" sldId="314"/>
        </pc:sldMkLst>
      </pc:sldChg>
      <pc:sldChg chg="mod modShow">
        <pc:chgData name="Alex Kopp" userId="91aeafcc-a078-49ce-8adf-b030c3767bfa" providerId="ADAL" clId="{1E5B6449-6FCB-4137-AB03-E4995A5C6B0C}" dt="2021-11-22T06:05:16.821" v="5" actId="729"/>
        <pc:sldMkLst>
          <pc:docMk/>
          <pc:sldMk cId="3559750219" sldId="316"/>
        </pc:sldMkLst>
      </pc:sldChg>
      <pc:sldChg chg="mod modShow">
        <pc:chgData name="Alex Kopp" userId="91aeafcc-a078-49ce-8adf-b030c3767bfa" providerId="ADAL" clId="{1E5B6449-6FCB-4137-AB03-E4995A5C6B0C}" dt="2021-11-22T06:05:16.821" v="5" actId="729"/>
        <pc:sldMkLst>
          <pc:docMk/>
          <pc:sldMk cId="3821170196" sldId="317"/>
        </pc:sldMkLst>
      </pc:sldChg>
      <pc:sldChg chg="mod modShow">
        <pc:chgData name="Alex Kopp" userId="91aeafcc-a078-49ce-8adf-b030c3767bfa" providerId="ADAL" clId="{1E5B6449-6FCB-4137-AB03-E4995A5C6B0C}" dt="2021-11-22T06:05:00.264" v="3" actId="729"/>
        <pc:sldMkLst>
          <pc:docMk/>
          <pc:sldMk cId="3526701422" sldId="339"/>
        </pc:sldMkLst>
      </pc:sldChg>
      <pc:sldChg chg="add del">
        <pc:chgData name="Alex Kopp" userId="91aeafcc-a078-49ce-8adf-b030c3767bfa" providerId="ADAL" clId="{1E5B6449-6FCB-4137-AB03-E4995A5C6B0C}" dt="2021-11-22T06:15:19.028" v="7"/>
        <pc:sldMkLst>
          <pc:docMk/>
          <pc:sldMk cId="1994550450" sldId="344"/>
        </pc:sldMkLst>
      </pc:sldChg>
      <pc:sldChg chg="mod ord modShow">
        <pc:chgData name="Alex Kopp" userId="91aeafcc-a078-49ce-8adf-b030c3767bfa" providerId="ADAL" clId="{1E5B6449-6FCB-4137-AB03-E4995A5C6B0C}" dt="2021-11-22T06:05:11.042" v="4" actId="729"/>
        <pc:sldMkLst>
          <pc:docMk/>
          <pc:sldMk cId="4199358305" sldId="375"/>
        </pc:sldMkLst>
      </pc:sldChg>
      <pc:sldChg chg="del">
        <pc:chgData name="Alex Kopp" userId="91aeafcc-a078-49ce-8adf-b030c3767bfa" providerId="ADAL" clId="{1E5B6449-6FCB-4137-AB03-E4995A5C6B0C}" dt="2021-11-22T06:15:15.626" v="6" actId="47"/>
        <pc:sldMkLst>
          <pc:docMk/>
          <pc:sldMk cId="931155947" sldId="3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5F7CFC1-F4C7-4B7B-A683-2D88300ACE3D}" type="datetimeFigureOut">
              <a:rPr lang="en-AU" smtClean="0"/>
              <a:t>22/11/2021</a:t>
            </a:fld>
            <a:endParaRPr lang="en-AU"/>
          </a:p>
        </p:txBody>
      </p:sp>
      <p:sp>
        <p:nvSpPr>
          <p:cNvPr id="4" name="Slide Image Placeholder 3"/>
          <p:cNvSpPr>
            <a:spLocks noGrp="1" noRot="1" noChangeAspect="1"/>
          </p:cNvSpPr>
          <p:nvPr>
            <p:ph type="sldImg" idx="2"/>
          </p:nvPr>
        </p:nvSpPr>
        <p:spPr>
          <a:xfrm>
            <a:off x="838200" y="639763"/>
            <a:ext cx="5181600" cy="291623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3735445"/>
            <a:ext cx="5486400" cy="494976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FC07C-8822-4D4B-837D-8A6E82F0170E}" type="slidenum">
              <a:rPr lang="en-AU" smtClean="0"/>
              <a:t>‹#›</a:t>
            </a:fld>
            <a:endParaRPr lang="en-AU"/>
          </a:p>
        </p:txBody>
      </p:sp>
    </p:spTree>
    <p:extLst>
      <p:ext uri="{BB962C8B-B14F-4D97-AF65-F5344CB8AC3E}">
        <p14:creationId xmlns:p14="http://schemas.microsoft.com/office/powerpoint/2010/main" val="280824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5463" y="3688623"/>
            <a:ext cx="5927074" cy="4485893"/>
          </a:xfrm>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1</a:t>
            </a:fld>
            <a:endParaRPr lang="en-AU"/>
          </a:p>
        </p:txBody>
      </p:sp>
    </p:spTree>
    <p:extLst>
      <p:ext uri="{BB962C8B-B14F-4D97-AF65-F5344CB8AC3E}">
        <p14:creationId xmlns:p14="http://schemas.microsoft.com/office/powerpoint/2010/main" val="928892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FC07C-8822-4D4B-837D-8A6E82F0170E}" type="slidenum">
              <a:rPr lang="en-AU" smtClean="0"/>
              <a:t>10</a:t>
            </a:fld>
            <a:endParaRPr lang="en-AU"/>
          </a:p>
        </p:txBody>
      </p:sp>
    </p:spTree>
    <p:extLst>
      <p:ext uri="{BB962C8B-B14F-4D97-AF65-F5344CB8AC3E}">
        <p14:creationId xmlns:p14="http://schemas.microsoft.com/office/powerpoint/2010/main" val="2576075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FC07C-8822-4D4B-837D-8A6E82F0170E}" type="slidenum">
              <a:rPr lang="en-AU" smtClean="0"/>
              <a:t>11</a:t>
            </a:fld>
            <a:endParaRPr lang="en-AU"/>
          </a:p>
        </p:txBody>
      </p:sp>
    </p:spTree>
    <p:extLst>
      <p:ext uri="{BB962C8B-B14F-4D97-AF65-F5344CB8AC3E}">
        <p14:creationId xmlns:p14="http://schemas.microsoft.com/office/powerpoint/2010/main" val="225868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12</a:t>
            </a:fld>
            <a:endParaRPr lang="en-AU"/>
          </a:p>
        </p:txBody>
      </p:sp>
    </p:spTree>
    <p:extLst>
      <p:ext uri="{BB962C8B-B14F-4D97-AF65-F5344CB8AC3E}">
        <p14:creationId xmlns:p14="http://schemas.microsoft.com/office/powerpoint/2010/main" val="15422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13</a:t>
            </a:fld>
            <a:endParaRPr lang="en-AU"/>
          </a:p>
        </p:txBody>
      </p:sp>
    </p:spTree>
    <p:extLst>
      <p:ext uri="{BB962C8B-B14F-4D97-AF65-F5344CB8AC3E}">
        <p14:creationId xmlns:p14="http://schemas.microsoft.com/office/powerpoint/2010/main" val="527142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14</a:t>
            </a:fld>
            <a:endParaRPr lang="en-AU"/>
          </a:p>
        </p:txBody>
      </p:sp>
    </p:spTree>
    <p:extLst>
      <p:ext uri="{BB962C8B-B14F-4D97-AF65-F5344CB8AC3E}">
        <p14:creationId xmlns:p14="http://schemas.microsoft.com/office/powerpoint/2010/main" val="174546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15</a:t>
            </a:fld>
            <a:endParaRPr lang="en-AU"/>
          </a:p>
        </p:txBody>
      </p:sp>
    </p:spTree>
    <p:extLst>
      <p:ext uri="{BB962C8B-B14F-4D97-AF65-F5344CB8AC3E}">
        <p14:creationId xmlns:p14="http://schemas.microsoft.com/office/powerpoint/2010/main" val="3295481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00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16</a:t>
            </a:fld>
            <a:endParaRPr lang="en-AU"/>
          </a:p>
        </p:txBody>
      </p:sp>
    </p:spTree>
    <p:extLst>
      <p:ext uri="{BB962C8B-B14F-4D97-AF65-F5344CB8AC3E}">
        <p14:creationId xmlns:p14="http://schemas.microsoft.com/office/powerpoint/2010/main" val="2480390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17</a:t>
            </a:fld>
            <a:endParaRPr lang="en-AU"/>
          </a:p>
        </p:txBody>
      </p:sp>
    </p:spTree>
    <p:extLst>
      <p:ext uri="{BB962C8B-B14F-4D97-AF65-F5344CB8AC3E}">
        <p14:creationId xmlns:p14="http://schemas.microsoft.com/office/powerpoint/2010/main" val="1885865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18</a:t>
            </a:fld>
            <a:endParaRPr lang="en-AU"/>
          </a:p>
        </p:txBody>
      </p:sp>
    </p:spTree>
    <p:extLst>
      <p:ext uri="{BB962C8B-B14F-4D97-AF65-F5344CB8AC3E}">
        <p14:creationId xmlns:p14="http://schemas.microsoft.com/office/powerpoint/2010/main" val="4140071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19</a:t>
            </a:fld>
            <a:endParaRPr lang="en-AU"/>
          </a:p>
        </p:txBody>
      </p:sp>
    </p:spTree>
    <p:extLst>
      <p:ext uri="{BB962C8B-B14F-4D97-AF65-F5344CB8AC3E}">
        <p14:creationId xmlns:p14="http://schemas.microsoft.com/office/powerpoint/2010/main" val="756148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2</a:t>
            </a:fld>
            <a:endParaRPr lang="en-AU"/>
          </a:p>
        </p:txBody>
      </p:sp>
    </p:spTree>
    <p:extLst>
      <p:ext uri="{BB962C8B-B14F-4D97-AF65-F5344CB8AC3E}">
        <p14:creationId xmlns:p14="http://schemas.microsoft.com/office/powerpoint/2010/main" val="903769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20</a:t>
            </a:fld>
            <a:endParaRPr lang="en-AU"/>
          </a:p>
        </p:txBody>
      </p:sp>
    </p:spTree>
    <p:extLst>
      <p:ext uri="{BB962C8B-B14F-4D97-AF65-F5344CB8AC3E}">
        <p14:creationId xmlns:p14="http://schemas.microsoft.com/office/powerpoint/2010/main" val="3616084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21</a:t>
            </a:fld>
            <a:endParaRPr lang="en-AU"/>
          </a:p>
        </p:txBody>
      </p:sp>
    </p:spTree>
    <p:extLst>
      <p:ext uri="{BB962C8B-B14F-4D97-AF65-F5344CB8AC3E}">
        <p14:creationId xmlns:p14="http://schemas.microsoft.com/office/powerpoint/2010/main" val="315372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22</a:t>
            </a:fld>
            <a:endParaRPr lang="en-AU"/>
          </a:p>
        </p:txBody>
      </p:sp>
    </p:spTree>
    <p:extLst>
      <p:ext uri="{BB962C8B-B14F-4D97-AF65-F5344CB8AC3E}">
        <p14:creationId xmlns:p14="http://schemas.microsoft.com/office/powerpoint/2010/main" val="893380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00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23</a:t>
            </a:fld>
            <a:endParaRPr lang="en-AU"/>
          </a:p>
        </p:txBody>
      </p:sp>
    </p:spTree>
    <p:extLst>
      <p:ext uri="{BB962C8B-B14F-4D97-AF65-F5344CB8AC3E}">
        <p14:creationId xmlns:p14="http://schemas.microsoft.com/office/powerpoint/2010/main" val="3841843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24</a:t>
            </a:fld>
            <a:endParaRPr lang="en-AU"/>
          </a:p>
        </p:txBody>
      </p:sp>
    </p:spTree>
    <p:extLst>
      <p:ext uri="{BB962C8B-B14F-4D97-AF65-F5344CB8AC3E}">
        <p14:creationId xmlns:p14="http://schemas.microsoft.com/office/powerpoint/2010/main" val="3475037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25</a:t>
            </a:fld>
            <a:endParaRPr lang="en-AU"/>
          </a:p>
        </p:txBody>
      </p:sp>
    </p:spTree>
    <p:extLst>
      <p:ext uri="{BB962C8B-B14F-4D97-AF65-F5344CB8AC3E}">
        <p14:creationId xmlns:p14="http://schemas.microsoft.com/office/powerpoint/2010/main" val="1917211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26</a:t>
            </a:fld>
            <a:endParaRPr lang="en-AU"/>
          </a:p>
        </p:txBody>
      </p:sp>
    </p:spTree>
    <p:extLst>
      <p:ext uri="{BB962C8B-B14F-4D97-AF65-F5344CB8AC3E}">
        <p14:creationId xmlns:p14="http://schemas.microsoft.com/office/powerpoint/2010/main" val="2499713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27</a:t>
            </a:fld>
            <a:endParaRPr lang="en-AU"/>
          </a:p>
        </p:txBody>
      </p:sp>
    </p:spTree>
    <p:extLst>
      <p:ext uri="{BB962C8B-B14F-4D97-AF65-F5344CB8AC3E}">
        <p14:creationId xmlns:p14="http://schemas.microsoft.com/office/powerpoint/2010/main" val="2386891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dirty="0"/>
          </a:p>
          <a:p>
            <a:endParaRPr lang="en-AU" sz="180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28</a:t>
            </a:fld>
            <a:endParaRPr lang="en-AU"/>
          </a:p>
        </p:txBody>
      </p:sp>
    </p:spTree>
    <p:extLst>
      <p:ext uri="{BB962C8B-B14F-4D97-AF65-F5344CB8AC3E}">
        <p14:creationId xmlns:p14="http://schemas.microsoft.com/office/powerpoint/2010/main" val="4088204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30</a:t>
            </a:fld>
            <a:endParaRPr lang="en-AU"/>
          </a:p>
        </p:txBody>
      </p:sp>
    </p:spTree>
    <p:extLst>
      <p:ext uri="{BB962C8B-B14F-4D97-AF65-F5344CB8AC3E}">
        <p14:creationId xmlns:p14="http://schemas.microsoft.com/office/powerpoint/2010/main" val="3275933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3</a:t>
            </a:fld>
            <a:endParaRPr lang="en-AU"/>
          </a:p>
        </p:txBody>
      </p:sp>
    </p:spTree>
    <p:extLst>
      <p:ext uri="{BB962C8B-B14F-4D97-AF65-F5344CB8AC3E}">
        <p14:creationId xmlns:p14="http://schemas.microsoft.com/office/powerpoint/2010/main" val="2035212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31</a:t>
            </a:fld>
            <a:endParaRPr lang="en-AU"/>
          </a:p>
        </p:txBody>
      </p:sp>
    </p:spTree>
    <p:extLst>
      <p:ext uri="{BB962C8B-B14F-4D97-AF65-F5344CB8AC3E}">
        <p14:creationId xmlns:p14="http://schemas.microsoft.com/office/powerpoint/2010/main" val="1118220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32</a:t>
            </a:fld>
            <a:endParaRPr lang="en-AU"/>
          </a:p>
        </p:txBody>
      </p:sp>
    </p:spTree>
    <p:extLst>
      <p:ext uri="{BB962C8B-B14F-4D97-AF65-F5344CB8AC3E}">
        <p14:creationId xmlns:p14="http://schemas.microsoft.com/office/powerpoint/2010/main" val="199739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33</a:t>
            </a:fld>
            <a:endParaRPr lang="en-AU"/>
          </a:p>
        </p:txBody>
      </p:sp>
    </p:spTree>
    <p:extLst>
      <p:ext uri="{BB962C8B-B14F-4D97-AF65-F5344CB8AC3E}">
        <p14:creationId xmlns:p14="http://schemas.microsoft.com/office/powerpoint/2010/main" val="1462679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4</a:t>
            </a:fld>
            <a:endParaRPr lang="en-AU"/>
          </a:p>
        </p:txBody>
      </p:sp>
    </p:spTree>
    <p:extLst>
      <p:ext uri="{BB962C8B-B14F-4D97-AF65-F5344CB8AC3E}">
        <p14:creationId xmlns:p14="http://schemas.microsoft.com/office/powerpoint/2010/main" val="723694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AU" dirty="0"/>
          </a:p>
        </p:txBody>
      </p:sp>
      <p:sp>
        <p:nvSpPr>
          <p:cNvPr id="4" name="Slide Number Placeholder 3"/>
          <p:cNvSpPr>
            <a:spLocks noGrp="1"/>
          </p:cNvSpPr>
          <p:nvPr>
            <p:ph type="sldNum" sz="quarter" idx="5"/>
          </p:nvPr>
        </p:nvSpPr>
        <p:spPr/>
        <p:txBody>
          <a:bodyPr/>
          <a:lstStyle/>
          <a:p>
            <a:fld id="{A16FC07C-8822-4D4B-837D-8A6E82F0170E}" type="slidenum">
              <a:rPr lang="en-AU" smtClean="0"/>
              <a:t>5</a:t>
            </a:fld>
            <a:endParaRPr lang="en-AU"/>
          </a:p>
        </p:txBody>
      </p:sp>
    </p:spTree>
    <p:extLst>
      <p:ext uri="{BB962C8B-B14F-4D97-AF65-F5344CB8AC3E}">
        <p14:creationId xmlns:p14="http://schemas.microsoft.com/office/powerpoint/2010/main" val="3837754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6</a:t>
            </a:fld>
            <a:endParaRPr lang="en-AU"/>
          </a:p>
        </p:txBody>
      </p:sp>
    </p:spTree>
    <p:extLst>
      <p:ext uri="{BB962C8B-B14F-4D97-AF65-F5344CB8AC3E}">
        <p14:creationId xmlns:p14="http://schemas.microsoft.com/office/powerpoint/2010/main" val="1456297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7</a:t>
            </a:fld>
            <a:endParaRPr lang="en-AU"/>
          </a:p>
        </p:txBody>
      </p:sp>
    </p:spTree>
    <p:extLst>
      <p:ext uri="{BB962C8B-B14F-4D97-AF65-F5344CB8AC3E}">
        <p14:creationId xmlns:p14="http://schemas.microsoft.com/office/powerpoint/2010/main" val="1061449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FC07C-8822-4D4B-837D-8A6E82F0170E}" type="slidenum">
              <a:rPr lang="en-AU" smtClean="0"/>
              <a:t>8</a:t>
            </a:fld>
            <a:endParaRPr lang="en-AU"/>
          </a:p>
        </p:txBody>
      </p:sp>
    </p:spTree>
    <p:extLst>
      <p:ext uri="{BB962C8B-B14F-4D97-AF65-F5344CB8AC3E}">
        <p14:creationId xmlns:p14="http://schemas.microsoft.com/office/powerpoint/2010/main" val="3945005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200" b="0" i="0" dirty="0">
              <a:solidFill>
                <a:srgbClr val="444444"/>
              </a:solidFill>
              <a:effectLst/>
            </a:endParaRPr>
          </a:p>
        </p:txBody>
      </p:sp>
      <p:sp>
        <p:nvSpPr>
          <p:cNvPr id="4" name="Slide Number Placeholder 3"/>
          <p:cNvSpPr>
            <a:spLocks noGrp="1"/>
          </p:cNvSpPr>
          <p:nvPr>
            <p:ph type="sldNum" sz="quarter" idx="5"/>
          </p:nvPr>
        </p:nvSpPr>
        <p:spPr/>
        <p:txBody>
          <a:bodyPr/>
          <a:lstStyle/>
          <a:p>
            <a:fld id="{A16FC07C-8822-4D4B-837D-8A6E82F0170E}" type="slidenum">
              <a:rPr lang="en-AU" smtClean="0"/>
              <a:t>9</a:t>
            </a:fld>
            <a:endParaRPr lang="en-AU"/>
          </a:p>
        </p:txBody>
      </p:sp>
    </p:spTree>
    <p:extLst>
      <p:ext uri="{BB962C8B-B14F-4D97-AF65-F5344CB8AC3E}">
        <p14:creationId xmlns:p14="http://schemas.microsoft.com/office/powerpoint/2010/main" val="293783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01112-CBA9-4C96-8F96-903833523CD3}"/>
              </a:ext>
            </a:extLst>
          </p:cNvPr>
          <p:cNvSpPr>
            <a:spLocks noGrp="1"/>
          </p:cNvSpPr>
          <p:nvPr>
            <p:ph type="title" hasCustomPrompt="1"/>
          </p:nvPr>
        </p:nvSpPr>
        <p:spPr>
          <a:xfrm>
            <a:off x="0" y="0"/>
            <a:ext cx="12192000" cy="1325563"/>
          </a:xfrm>
          <a:solidFill>
            <a:srgbClr val="1C355E"/>
          </a:solidFill>
          <a:ln>
            <a:solidFill>
              <a:srgbClr val="1C355E"/>
            </a:solidFill>
          </a:ln>
        </p:spPr>
        <p:txBody>
          <a:bodyPr/>
          <a:lstStyle>
            <a:lvl1pPr>
              <a:tabLst>
                <a:tab pos="540000" algn="l"/>
              </a:tabLst>
              <a:defRPr b="1">
                <a:solidFill>
                  <a:schemeClr val="bg1"/>
                </a:solidFill>
              </a:defRPr>
            </a:lvl1pPr>
          </a:lstStyle>
          <a:p>
            <a:r>
              <a:rPr lang="en-US"/>
              <a:t>	Click to edit Master title style</a:t>
            </a:r>
            <a:endParaRPr lang="en-AU"/>
          </a:p>
        </p:txBody>
      </p:sp>
      <p:sp>
        <p:nvSpPr>
          <p:cNvPr id="3" name="Content Placeholder 2">
            <a:extLst>
              <a:ext uri="{FF2B5EF4-FFF2-40B4-BE49-F238E27FC236}">
                <a16:creationId xmlns:a16="http://schemas.microsoft.com/office/drawing/2014/main" id="{0FF265D9-40E5-4F2D-A58C-1487883EC8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541A8409-D690-469B-A59B-2FE37C07E45D}"/>
              </a:ext>
            </a:extLst>
          </p:cNvPr>
          <p:cNvSpPr>
            <a:spLocks noGrp="1"/>
          </p:cNvSpPr>
          <p:nvPr>
            <p:ph type="ftr" sz="quarter" idx="11"/>
          </p:nvPr>
        </p:nvSpPr>
        <p:spPr>
          <a:xfrm>
            <a:off x="-1" y="6492875"/>
            <a:ext cx="121920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3CEB9EB2-E142-40A3-BA06-BBA5986ECD67}"/>
              </a:ext>
            </a:extLst>
          </p:cNvPr>
          <p:cNvSpPr>
            <a:spLocks noGrp="1"/>
          </p:cNvSpPr>
          <p:nvPr>
            <p:ph type="sldNum" sz="quarter" idx="4"/>
          </p:nvPr>
        </p:nvSpPr>
        <p:spPr>
          <a:xfrm>
            <a:off x="11572875" y="6492874"/>
            <a:ext cx="619125" cy="365125"/>
          </a:xfrm>
          <a:prstGeom prst="rect">
            <a:avLst/>
          </a:prstGeom>
        </p:spPr>
        <p:txBody>
          <a:bodyPr/>
          <a:lstStyle>
            <a:lvl1pPr>
              <a:defRPr>
                <a:solidFill>
                  <a:schemeClr val="bg1"/>
                </a:solidFill>
              </a:defRPr>
            </a:lvl1pPr>
          </a:lstStyle>
          <a:p>
            <a:fld id="{4040E6A2-F42A-47AD-83D3-31487BA890EF}" type="slidenum">
              <a:rPr lang="en-AU" smtClean="0"/>
              <a:pPr/>
              <a:t>‹#›</a:t>
            </a:fld>
            <a:endParaRPr lang="en-AU"/>
          </a:p>
        </p:txBody>
      </p:sp>
    </p:spTree>
    <p:extLst>
      <p:ext uri="{BB962C8B-B14F-4D97-AF65-F5344CB8AC3E}">
        <p14:creationId xmlns:p14="http://schemas.microsoft.com/office/powerpoint/2010/main" val="1776626006"/>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FC50-7E65-406B-89DC-3FA718010A83}"/>
              </a:ext>
            </a:extLst>
          </p:cNvPr>
          <p:cNvSpPr>
            <a:spLocks noGrp="1"/>
          </p:cNvSpPr>
          <p:nvPr>
            <p:ph type="title" hasCustomPrompt="1"/>
          </p:nvPr>
        </p:nvSpPr>
        <p:spPr/>
        <p:txBody>
          <a:bodyPr/>
          <a:lstStyle>
            <a:lvl1pPr defTabSz="540000">
              <a:tabLst>
                <a:tab pos="540000" algn="l"/>
              </a:tabLst>
              <a:defRPr/>
            </a:lvl1pPr>
          </a:lstStyle>
          <a:p>
            <a:r>
              <a:rPr lang="en-US"/>
              <a:t>	Click to edit Master title style</a:t>
            </a:r>
            <a:endParaRPr lang="en-AU"/>
          </a:p>
        </p:txBody>
      </p:sp>
      <p:sp>
        <p:nvSpPr>
          <p:cNvPr id="3" name="Vertical Text Placeholder 2">
            <a:extLst>
              <a:ext uri="{FF2B5EF4-FFF2-40B4-BE49-F238E27FC236}">
                <a16:creationId xmlns:a16="http://schemas.microsoft.com/office/drawing/2014/main" id="{0BBC1BF3-235E-4F84-87B4-648FD8F9A1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66864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B92BC9-166D-406F-B1C1-2124FD756925}"/>
              </a:ext>
            </a:extLst>
          </p:cNvPr>
          <p:cNvSpPr>
            <a:spLocks noGrp="1"/>
          </p:cNvSpPr>
          <p:nvPr>
            <p:ph type="title" orient="vert" hasCustomPrompt="1"/>
          </p:nvPr>
        </p:nvSpPr>
        <p:spPr>
          <a:xfrm>
            <a:off x="8724900" y="0"/>
            <a:ext cx="2628900" cy="6176963"/>
          </a:xfrm>
        </p:spPr>
        <p:txBody>
          <a:bodyPr vert="eaVert"/>
          <a:lstStyle>
            <a:lvl1pPr defTabSz="540000">
              <a:tabLst>
                <a:tab pos="540000" algn="l"/>
              </a:tabLst>
              <a:defRPr/>
            </a:lvl1pPr>
          </a:lstStyle>
          <a:p>
            <a:r>
              <a:rPr lang="en-US"/>
              <a:t>	Click to edit 	Master title style</a:t>
            </a:r>
            <a:endParaRPr lang="en-AU"/>
          </a:p>
        </p:txBody>
      </p:sp>
      <p:sp>
        <p:nvSpPr>
          <p:cNvPr id="3" name="Vertical Text Placeholder 2">
            <a:extLst>
              <a:ext uri="{FF2B5EF4-FFF2-40B4-BE49-F238E27FC236}">
                <a16:creationId xmlns:a16="http://schemas.microsoft.com/office/drawing/2014/main" id="{424B2D00-C70C-4F05-BC8B-492B662D73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ooter Placeholder 4">
            <a:extLst>
              <a:ext uri="{FF2B5EF4-FFF2-40B4-BE49-F238E27FC236}">
                <a16:creationId xmlns:a16="http://schemas.microsoft.com/office/drawing/2014/main" id="{E3B2BC18-5A3A-45C5-83EE-257A1AC20F2D}"/>
              </a:ext>
            </a:extLst>
          </p:cNvPr>
          <p:cNvSpPr>
            <a:spLocks noGrp="1"/>
          </p:cNvSpPr>
          <p:nvPr>
            <p:ph type="ftr" sz="quarter" idx="3"/>
          </p:nvPr>
        </p:nvSpPr>
        <p:spPr>
          <a:xfrm>
            <a:off x="-6349" y="6519862"/>
            <a:ext cx="12198349" cy="365125"/>
          </a:xfrm>
          <a:prstGeom prst="rect">
            <a:avLst/>
          </a:prstGeom>
          <a:solidFill>
            <a:srgbClr val="009D4F"/>
          </a:solidFill>
          <a:ln>
            <a:solidFill>
              <a:srgbClr val="009D4F"/>
            </a:solidFill>
          </a:ln>
        </p:spPr>
        <p:txBody>
          <a:bodyPr/>
          <a:lstStyle/>
          <a:p>
            <a:endParaRPr lang="en-AU"/>
          </a:p>
        </p:txBody>
      </p:sp>
    </p:spTree>
    <p:extLst>
      <p:ext uri="{BB962C8B-B14F-4D97-AF65-F5344CB8AC3E}">
        <p14:creationId xmlns:p14="http://schemas.microsoft.com/office/powerpoint/2010/main" val="43735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9C56A-4331-44ED-9D0A-10281A73FA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7" name="Footer Placeholder 4">
            <a:extLst>
              <a:ext uri="{FF2B5EF4-FFF2-40B4-BE49-F238E27FC236}">
                <a16:creationId xmlns:a16="http://schemas.microsoft.com/office/drawing/2014/main" id="{BC45CE15-7F93-4CAA-9E4E-B65280362CCD}"/>
              </a:ext>
            </a:extLst>
          </p:cNvPr>
          <p:cNvSpPr>
            <a:spLocks noGrp="1"/>
          </p:cNvSpPr>
          <p:nvPr>
            <p:ph type="ftr" sz="quarter" idx="11"/>
          </p:nvPr>
        </p:nvSpPr>
        <p:spPr>
          <a:xfrm>
            <a:off x="0" y="6492875"/>
            <a:ext cx="12191998"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9CFC6B43-3E26-4894-BA10-6352BCECC427}"/>
              </a:ext>
            </a:extLst>
          </p:cNvPr>
          <p:cNvSpPr>
            <a:spLocks noGrp="1"/>
          </p:cNvSpPr>
          <p:nvPr>
            <p:ph type="sldNum" sz="quarter" idx="12"/>
          </p:nvPr>
        </p:nvSpPr>
        <p:spPr>
          <a:xfrm>
            <a:off x="11572875" y="6492874"/>
            <a:ext cx="619125" cy="365125"/>
          </a:xfrm>
          <a:prstGeom prst="rect">
            <a:avLst/>
          </a:prstGeom>
        </p:spPr>
        <p:txBody>
          <a:bodyPr/>
          <a:lstStyle/>
          <a:p>
            <a:fld id="{4040E6A2-F42A-47AD-83D3-31487BA890EF}" type="slidenum">
              <a:rPr lang="en-AU" smtClean="0"/>
              <a:t>‹#›</a:t>
            </a:fld>
            <a:endParaRPr lang="en-AU"/>
          </a:p>
        </p:txBody>
      </p:sp>
    </p:spTree>
    <p:extLst>
      <p:ext uri="{BB962C8B-B14F-4D97-AF65-F5344CB8AC3E}">
        <p14:creationId xmlns:p14="http://schemas.microsoft.com/office/powerpoint/2010/main" val="3776111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F173-A702-4F4D-8B4B-D49FCD49CC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8" name="Footer Placeholder 4">
            <a:extLst>
              <a:ext uri="{FF2B5EF4-FFF2-40B4-BE49-F238E27FC236}">
                <a16:creationId xmlns:a16="http://schemas.microsoft.com/office/drawing/2014/main" id="{1E03ECD6-6D78-4C28-8263-3406A07A88C5}"/>
              </a:ext>
            </a:extLst>
          </p:cNvPr>
          <p:cNvSpPr>
            <a:spLocks noGrp="1"/>
          </p:cNvSpPr>
          <p:nvPr>
            <p:ph type="ftr" sz="quarter" idx="3"/>
          </p:nvPr>
        </p:nvSpPr>
        <p:spPr>
          <a:xfrm>
            <a:off x="0" y="6492875"/>
            <a:ext cx="12198349" cy="365125"/>
          </a:xfrm>
          <a:prstGeom prst="rect">
            <a:avLst/>
          </a:prstGeom>
          <a:solidFill>
            <a:srgbClr val="009D4F"/>
          </a:solidFill>
          <a:ln>
            <a:solidFill>
              <a:srgbClr val="009D4F"/>
            </a:solidFill>
          </a:ln>
        </p:spPr>
        <p:txBody>
          <a:bodyPr/>
          <a:lstStyle/>
          <a:p>
            <a:endParaRPr lang="en-AU"/>
          </a:p>
        </p:txBody>
      </p:sp>
      <p:sp>
        <p:nvSpPr>
          <p:cNvPr id="9" name="Slide Number Placeholder 5">
            <a:extLst>
              <a:ext uri="{FF2B5EF4-FFF2-40B4-BE49-F238E27FC236}">
                <a16:creationId xmlns:a16="http://schemas.microsoft.com/office/drawing/2014/main" id="{76BA7C3D-0C37-4921-A908-08B8718DBED2}"/>
              </a:ext>
            </a:extLst>
          </p:cNvPr>
          <p:cNvSpPr>
            <a:spLocks noGrp="1"/>
          </p:cNvSpPr>
          <p:nvPr>
            <p:ph type="sldNum" sz="quarter" idx="4"/>
          </p:nvPr>
        </p:nvSpPr>
        <p:spPr>
          <a:xfrm>
            <a:off x="11572874" y="6492874"/>
            <a:ext cx="619125" cy="365125"/>
          </a:xfrm>
          <a:prstGeom prst="rect">
            <a:avLst/>
          </a:prstGeom>
        </p:spPr>
        <p:txBody>
          <a:bodyPr/>
          <a:lstStyle>
            <a:lvl1pPr>
              <a:defRPr>
                <a:solidFill>
                  <a:schemeClr val="bg1"/>
                </a:solidFill>
              </a:defRPr>
            </a:lvl1pPr>
          </a:lstStyle>
          <a:p>
            <a:fld id="{4040E6A2-F42A-47AD-83D3-31487BA890EF}" type="slidenum">
              <a:rPr lang="en-AU" smtClean="0"/>
              <a:pPr/>
              <a:t>‹#›</a:t>
            </a:fld>
            <a:endParaRPr lang="en-AU"/>
          </a:p>
        </p:txBody>
      </p:sp>
    </p:spTree>
    <p:extLst>
      <p:ext uri="{BB962C8B-B14F-4D97-AF65-F5344CB8AC3E}">
        <p14:creationId xmlns:p14="http://schemas.microsoft.com/office/powerpoint/2010/main" val="3651975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79F8E-6B21-4A7A-82E5-67726C6CB42D}"/>
              </a:ext>
            </a:extLst>
          </p:cNvPr>
          <p:cNvSpPr>
            <a:spLocks noGrp="1"/>
          </p:cNvSpPr>
          <p:nvPr>
            <p:ph type="title" hasCustomPrompt="1"/>
          </p:nvPr>
        </p:nvSpPr>
        <p:spPr/>
        <p:txBody>
          <a:bodyPr/>
          <a:lstStyle>
            <a:lvl1pPr defTabSz="540000">
              <a:tabLst>
                <a:tab pos="540000" algn="l"/>
              </a:tabLst>
              <a:defRPr/>
            </a:lvl1pPr>
          </a:lstStyle>
          <a:p>
            <a:r>
              <a:rPr lang="en-US"/>
              <a:t> 	Click to edit Master title style</a:t>
            </a:r>
            <a:endParaRPr lang="en-AU"/>
          </a:p>
        </p:txBody>
      </p:sp>
      <p:sp>
        <p:nvSpPr>
          <p:cNvPr id="3" name="Content Placeholder 2">
            <a:extLst>
              <a:ext uri="{FF2B5EF4-FFF2-40B4-BE49-F238E27FC236}">
                <a16:creationId xmlns:a16="http://schemas.microsoft.com/office/drawing/2014/main" id="{069B7A95-EC86-4BCB-93F5-FCC690FF14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0B950EC-025E-4D80-BE47-332D595861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Footer Placeholder 4">
            <a:extLst>
              <a:ext uri="{FF2B5EF4-FFF2-40B4-BE49-F238E27FC236}">
                <a16:creationId xmlns:a16="http://schemas.microsoft.com/office/drawing/2014/main" id="{BBDE1D74-4382-440B-933F-B31FD44DC247}"/>
              </a:ext>
            </a:extLst>
          </p:cNvPr>
          <p:cNvSpPr>
            <a:spLocks noGrp="1"/>
          </p:cNvSpPr>
          <p:nvPr>
            <p:ph type="ftr" sz="quarter" idx="3"/>
          </p:nvPr>
        </p:nvSpPr>
        <p:spPr>
          <a:xfrm>
            <a:off x="0" y="6492875"/>
            <a:ext cx="12198349" cy="365125"/>
          </a:xfrm>
          <a:prstGeom prst="rect">
            <a:avLst/>
          </a:prstGeom>
          <a:solidFill>
            <a:srgbClr val="009D4F"/>
          </a:solidFill>
          <a:ln>
            <a:solidFill>
              <a:srgbClr val="009D4F"/>
            </a:solidFill>
          </a:ln>
        </p:spPr>
        <p:txBody>
          <a:bodyPr/>
          <a:lstStyle/>
          <a:p>
            <a:endParaRPr lang="en-AU"/>
          </a:p>
        </p:txBody>
      </p:sp>
      <p:sp>
        <p:nvSpPr>
          <p:cNvPr id="11" name="Slide Number Placeholder 5">
            <a:extLst>
              <a:ext uri="{FF2B5EF4-FFF2-40B4-BE49-F238E27FC236}">
                <a16:creationId xmlns:a16="http://schemas.microsoft.com/office/drawing/2014/main" id="{CDFD25E2-67E3-4AE4-88B4-A03A24B225B4}"/>
              </a:ext>
            </a:extLst>
          </p:cNvPr>
          <p:cNvSpPr>
            <a:spLocks noGrp="1"/>
          </p:cNvSpPr>
          <p:nvPr>
            <p:ph type="sldNum" sz="quarter" idx="4"/>
          </p:nvPr>
        </p:nvSpPr>
        <p:spPr>
          <a:xfrm>
            <a:off x="11572874" y="6492874"/>
            <a:ext cx="619125" cy="365125"/>
          </a:xfrm>
          <a:prstGeom prst="rect">
            <a:avLst/>
          </a:prstGeom>
        </p:spPr>
        <p:txBody>
          <a:bodyPr/>
          <a:lstStyle>
            <a:lvl1pPr>
              <a:defRPr>
                <a:solidFill>
                  <a:schemeClr val="bg1"/>
                </a:solidFill>
              </a:defRPr>
            </a:lvl1pPr>
          </a:lstStyle>
          <a:p>
            <a:fld id="{4040E6A2-F42A-47AD-83D3-31487BA890EF}" type="slidenum">
              <a:rPr lang="en-AU" smtClean="0"/>
              <a:pPr/>
              <a:t>‹#›</a:t>
            </a:fld>
            <a:endParaRPr lang="en-AU"/>
          </a:p>
        </p:txBody>
      </p:sp>
    </p:spTree>
    <p:extLst>
      <p:ext uri="{BB962C8B-B14F-4D97-AF65-F5344CB8AC3E}">
        <p14:creationId xmlns:p14="http://schemas.microsoft.com/office/powerpoint/2010/main" val="2384502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BD68-0177-4DB4-A850-9607B33B343A}"/>
              </a:ext>
            </a:extLst>
          </p:cNvPr>
          <p:cNvSpPr>
            <a:spLocks noGrp="1"/>
          </p:cNvSpPr>
          <p:nvPr>
            <p:ph type="title" hasCustomPrompt="1"/>
          </p:nvPr>
        </p:nvSpPr>
        <p:spPr>
          <a:xfrm>
            <a:off x="839788" y="365125"/>
            <a:ext cx="10515600" cy="1325563"/>
          </a:xfrm>
        </p:spPr>
        <p:txBody>
          <a:bodyPr/>
          <a:lstStyle>
            <a:lvl1pPr defTabSz="540000">
              <a:tabLst>
                <a:tab pos="540000" algn="l"/>
              </a:tabLst>
              <a:defRPr/>
            </a:lvl1pPr>
          </a:lstStyle>
          <a:p>
            <a:r>
              <a:rPr lang="en-US"/>
              <a:t>	Click to edit Master title style</a:t>
            </a:r>
            <a:endParaRPr lang="en-AU"/>
          </a:p>
        </p:txBody>
      </p:sp>
      <p:sp>
        <p:nvSpPr>
          <p:cNvPr id="4" name="Content Placeholder 3">
            <a:extLst>
              <a:ext uri="{FF2B5EF4-FFF2-40B4-BE49-F238E27FC236}">
                <a16:creationId xmlns:a16="http://schemas.microsoft.com/office/drawing/2014/main" id="{33717811-AD95-462B-AE29-238EE495FA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a:extLst>
              <a:ext uri="{FF2B5EF4-FFF2-40B4-BE49-F238E27FC236}">
                <a16:creationId xmlns:a16="http://schemas.microsoft.com/office/drawing/2014/main" id="{84F8B002-747C-4433-8415-902632DB6D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Footer Placeholder 4">
            <a:extLst>
              <a:ext uri="{FF2B5EF4-FFF2-40B4-BE49-F238E27FC236}">
                <a16:creationId xmlns:a16="http://schemas.microsoft.com/office/drawing/2014/main" id="{99E80112-3017-444B-9946-2C42422A0FE9}"/>
              </a:ext>
            </a:extLst>
          </p:cNvPr>
          <p:cNvSpPr>
            <a:spLocks noGrp="1"/>
          </p:cNvSpPr>
          <p:nvPr>
            <p:ph type="ftr" sz="quarter" idx="10"/>
          </p:nvPr>
        </p:nvSpPr>
        <p:spPr>
          <a:xfrm>
            <a:off x="0" y="6492875"/>
            <a:ext cx="12198349" cy="365125"/>
          </a:xfrm>
          <a:prstGeom prst="rect">
            <a:avLst/>
          </a:prstGeom>
          <a:solidFill>
            <a:srgbClr val="009D4F"/>
          </a:solidFill>
          <a:ln>
            <a:solidFill>
              <a:srgbClr val="009D4F"/>
            </a:solidFill>
          </a:ln>
        </p:spPr>
        <p:txBody>
          <a:bodyPr/>
          <a:lstStyle/>
          <a:p>
            <a:endParaRPr lang="en-AU"/>
          </a:p>
        </p:txBody>
      </p:sp>
      <p:sp>
        <p:nvSpPr>
          <p:cNvPr id="12" name="Slide Number Placeholder 5">
            <a:extLst>
              <a:ext uri="{FF2B5EF4-FFF2-40B4-BE49-F238E27FC236}">
                <a16:creationId xmlns:a16="http://schemas.microsoft.com/office/drawing/2014/main" id="{3263904B-D1DD-4149-B1B8-951B161E3D44}"/>
              </a:ext>
            </a:extLst>
          </p:cNvPr>
          <p:cNvSpPr>
            <a:spLocks noGrp="1"/>
          </p:cNvSpPr>
          <p:nvPr>
            <p:ph type="sldNum" sz="quarter" idx="11"/>
          </p:nvPr>
        </p:nvSpPr>
        <p:spPr>
          <a:xfrm>
            <a:off x="11572874" y="6492874"/>
            <a:ext cx="619125" cy="365125"/>
          </a:xfrm>
          <a:prstGeom prst="rect">
            <a:avLst/>
          </a:prstGeom>
        </p:spPr>
        <p:txBody>
          <a:bodyPr/>
          <a:lstStyle>
            <a:lvl1pPr>
              <a:defRPr>
                <a:solidFill>
                  <a:schemeClr val="bg1"/>
                </a:solidFill>
              </a:defRPr>
            </a:lvl1pPr>
          </a:lstStyle>
          <a:p>
            <a:fld id="{4040E6A2-F42A-47AD-83D3-31487BA890EF}" type="slidenum">
              <a:rPr lang="en-AU" smtClean="0"/>
              <a:pPr/>
              <a:t>‹#›</a:t>
            </a:fld>
            <a:endParaRPr lang="en-AU"/>
          </a:p>
        </p:txBody>
      </p:sp>
    </p:spTree>
    <p:extLst>
      <p:ext uri="{BB962C8B-B14F-4D97-AF65-F5344CB8AC3E}">
        <p14:creationId xmlns:p14="http://schemas.microsoft.com/office/powerpoint/2010/main" val="2082082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C51D-B500-4FC8-A5EF-DB2E65569AFB}"/>
              </a:ext>
            </a:extLst>
          </p:cNvPr>
          <p:cNvSpPr>
            <a:spLocks noGrp="1"/>
          </p:cNvSpPr>
          <p:nvPr>
            <p:ph type="title" hasCustomPrompt="1"/>
          </p:nvPr>
        </p:nvSpPr>
        <p:spPr/>
        <p:txBody>
          <a:bodyPr/>
          <a:lstStyle>
            <a:lvl1pPr defTabSz="540000">
              <a:tabLst>
                <a:tab pos="540000" algn="l"/>
              </a:tabLst>
              <a:defRPr/>
            </a:lvl1pPr>
          </a:lstStyle>
          <a:p>
            <a:r>
              <a:rPr lang="en-US"/>
              <a:t>	Click to edit Master title style</a:t>
            </a:r>
            <a:endParaRPr lang="en-AU"/>
          </a:p>
        </p:txBody>
      </p:sp>
      <p:sp>
        <p:nvSpPr>
          <p:cNvPr id="7" name="Slide Number Placeholder 5">
            <a:extLst>
              <a:ext uri="{FF2B5EF4-FFF2-40B4-BE49-F238E27FC236}">
                <a16:creationId xmlns:a16="http://schemas.microsoft.com/office/drawing/2014/main" id="{CAB98074-8DB7-4B3A-85CB-79C1F34A557A}"/>
              </a:ext>
            </a:extLst>
          </p:cNvPr>
          <p:cNvSpPr txBox="1">
            <a:spLocks/>
          </p:cNvSpPr>
          <p:nvPr userDrawn="1"/>
        </p:nvSpPr>
        <p:spPr>
          <a:xfrm>
            <a:off x="11572875" y="6305551"/>
            <a:ext cx="619125" cy="520698"/>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40E6A2-F42A-47AD-83D3-31487BA890EF}" type="slidenum">
              <a:rPr lang="en-AU" smtClean="0"/>
              <a:pPr/>
              <a:t>‹#›</a:t>
            </a:fld>
            <a:endParaRPr lang="en-AU"/>
          </a:p>
        </p:txBody>
      </p:sp>
      <p:sp>
        <p:nvSpPr>
          <p:cNvPr id="8" name="Footer Placeholder 4">
            <a:extLst>
              <a:ext uri="{FF2B5EF4-FFF2-40B4-BE49-F238E27FC236}">
                <a16:creationId xmlns:a16="http://schemas.microsoft.com/office/drawing/2014/main" id="{0D1C8260-5B21-47D5-9BEE-67FE4ECE3025}"/>
              </a:ext>
            </a:extLst>
          </p:cNvPr>
          <p:cNvSpPr>
            <a:spLocks noGrp="1"/>
          </p:cNvSpPr>
          <p:nvPr>
            <p:ph type="ftr" sz="quarter" idx="3"/>
          </p:nvPr>
        </p:nvSpPr>
        <p:spPr>
          <a:xfrm>
            <a:off x="0" y="6505939"/>
            <a:ext cx="12198349" cy="365125"/>
          </a:xfrm>
          <a:prstGeom prst="rect">
            <a:avLst/>
          </a:prstGeom>
          <a:solidFill>
            <a:srgbClr val="009D4F"/>
          </a:solidFill>
          <a:ln>
            <a:solidFill>
              <a:srgbClr val="009D4F"/>
            </a:solidFill>
          </a:ln>
        </p:spPr>
        <p:txBody>
          <a:bodyPr/>
          <a:lstStyle/>
          <a:p>
            <a:endParaRPr lang="en-AU"/>
          </a:p>
        </p:txBody>
      </p:sp>
      <p:sp>
        <p:nvSpPr>
          <p:cNvPr id="10" name="Slide Number Placeholder 5">
            <a:extLst>
              <a:ext uri="{FF2B5EF4-FFF2-40B4-BE49-F238E27FC236}">
                <a16:creationId xmlns:a16="http://schemas.microsoft.com/office/drawing/2014/main" id="{56A66332-CB5C-4B73-A619-1500E96A284E}"/>
              </a:ext>
            </a:extLst>
          </p:cNvPr>
          <p:cNvSpPr>
            <a:spLocks noGrp="1"/>
          </p:cNvSpPr>
          <p:nvPr>
            <p:ph type="sldNum" sz="quarter" idx="4"/>
          </p:nvPr>
        </p:nvSpPr>
        <p:spPr>
          <a:xfrm>
            <a:off x="11572874" y="6492874"/>
            <a:ext cx="619125" cy="365125"/>
          </a:xfrm>
          <a:prstGeom prst="rect">
            <a:avLst/>
          </a:prstGeom>
        </p:spPr>
        <p:txBody>
          <a:bodyPr/>
          <a:lstStyle>
            <a:lvl1pPr>
              <a:defRPr>
                <a:solidFill>
                  <a:schemeClr val="bg1"/>
                </a:solidFill>
              </a:defRPr>
            </a:lvl1pPr>
          </a:lstStyle>
          <a:p>
            <a:fld id="{4040E6A2-F42A-47AD-83D3-31487BA890EF}" type="slidenum">
              <a:rPr lang="en-AU" smtClean="0"/>
              <a:pPr/>
              <a:t>‹#›</a:t>
            </a:fld>
            <a:endParaRPr lang="en-AU"/>
          </a:p>
        </p:txBody>
      </p:sp>
    </p:spTree>
    <p:extLst>
      <p:ext uri="{BB962C8B-B14F-4D97-AF65-F5344CB8AC3E}">
        <p14:creationId xmlns:p14="http://schemas.microsoft.com/office/powerpoint/2010/main" val="206561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CF7B4F-2F0D-45CC-BCEE-863B1E75EDAB}"/>
              </a:ext>
            </a:extLst>
          </p:cNvPr>
          <p:cNvSpPr>
            <a:spLocks noGrp="1"/>
          </p:cNvSpPr>
          <p:nvPr>
            <p:ph type="ftr" sz="quarter" idx="3"/>
          </p:nvPr>
        </p:nvSpPr>
        <p:spPr>
          <a:xfrm>
            <a:off x="0" y="6492875"/>
            <a:ext cx="12198349" cy="365125"/>
          </a:xfrm>
          <a:prstGeom prst="rect">
            <a:avLst/>
          </a:prstGeom>
          <a:solidFill>
            <a:srgbClr val="009D4F"/>
          </a:solidFill>
          <a:ln>
            <a:solidFill>
              <a:srgbClr val="009D4F"/>
            </a:solidFill>
          </a:ln>
        </p:spPr>
        <p:txBody>
          <a:bodyPr/>
          <a:lstStyle/>
          <a:p>
            <a:endParaRPr lang="en-AU"/>
          </a:p>
        </p:txBody>
      </p:sp>
      <p:sp>
        <p:nvSpPr>
          <p:cNvPr id="7" name="Slide Number Placeholder 5">
            <a:extLst>
              <a:ext uri="{FF2B5EF4-FFF2-40B4-BE49-F238E27FC236}">
                <a16:creationId xmlns:a16="http://schemas.microsoft.com/office/drawing/2014/main" id="{C7B7E6F0-E375-47CA-A53F-661FD0BBC93F}"/>
              </a:ext>
            </a:extLst>
          </p:cNvPr>
          <p:cNvSpPr>
            <a:spLocks noGrp="1"/>
          </p:cNvSpPr>
          <p:nvPr>
            <p:ph type="sldNum" sz="quarter" idx="4"/>
          </p:nvPr>
        </p:nvSpPr>
        <p:spPr>
          <a:xfrm>
            <a:off x="11572874" y="6492874"/>
            <a:ext cx="619125" cy="365125"/>
          </a:xfrm>
          <a:prstGeom prst="rect">
            <a:avLst/>
          </a:prstGeom>
        </p:spPr>
        <p:txBody>
          <a:bodyPr/>
          <a:lstStyle>
            <a:lvl1pPr>
              <a:defRPr>
                <a:solidFill>
                  <a:schemeClr val="bg1"/>
                </a:solidFill>
              </a:defRPr>
            </a:lvl1pPr>
          </a:lstStyle>
          <a:p>
            <a:fld id="{4040E6A2-F42A-47AD-83D3-31487BA890EF}" type="slidenum">
              <a:rPr lang="en-AU" smtClean="0"/>
              <a:pPr/>
              <a:t>‹#›</a:t>
            </a:fld>
            <a:endParaRPr lang="en-AU"/>
          </a:p>
        </p:txBody>
      </p:sp>
    </p:spTree>
    <p:extLst>
      <p:ext uri="{BB962C8B-B14F-4D97-AF65-F5344CB8AC3E}">
        <p14:creationId xmlns:p14="http://schemas.microsoft.com/office/powerpoint/2010/main" val="2616756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4FC06-4FE5-4392-B58E-55F76DB02D57}"/>
              </a:ext>
            </a:extLst>
          </p:cNvPr>
          <p:cNvSpPr>
            <a:spLocks noGrp="1"/>
          </p:cNvSpPr>
          <p:nvPr>
            <p:ph type="title"/>
          </p:nvPr>
        </p:nvSpPr>
        <p:spPr>
          <a:xfrm>
            <a:off x="839788" y="457200"/>
            <a:ext cx="3932237" cy="1600200"/>
          </a:xfrm>
        </p:spPr>
        <p:txBody>
          <a:bodyPr anchor="b"/>
          <a:lstStyle>
            <a:lvl1pPr defTabSz="540000">
              <a:tabLst>
                <a:tab pos="540000" algn="l"/>
              </a:tabLst>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A0186DD-5489-404F-A55F-70943DF2D0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8A60A26-9DD7-476C-9F58-1AB924AF71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a:extLst>
              <a:ext uri="{FF2B5EF4-FFF2-40B4-BE49-F238E27FC236}">
                <a16:creationId xmlns:a16="http://schemas.microsoft.com/office/drawing/2014/main" id="{39E5890F-6F0A-4ED2-A6E0-F80ABC976E1E}"/>
              </a:ext>
            </a:extLst>
          </p:cNvPr>
          <p:cNvSpPr>
            <a:spLocks noGrp="1"/>
          </p:cNvSpPr>
          <p:nvPr>
            <p:ph type="ftr" sz="quarter" idx="3"/>
          </p:nvPr>
        </p:nvSpPr>
        <p:spPr>
          <a:xfrm>
            <a:off x="-6349" y="6519862"/>
            <a:ext cx="12198349" cy="365125"/>
          </a:xfrm>
          <a:prstGeom prst="rect">
            <a:avLst/>
          </a:prstGeom>
          <a:solidFill>
            <a:srgbClr val="009D4F"/>
          </a:solidFill>
          <a:ln>
            <a:solidFill>
              <a:srgbClr val="009D4F"/>
            </a:solidFill>
          </a:ln>
        </p:spPr>
        <p:txBody>
          <a:bodyPr/>
          <a:lstStyle/>
          <a:p>
            <a:endParaRPr lang="en-AU"/>
          </a:p>
        </p:txBody>
      </p:sp>
      <p:sp>
        <p:nvSpPr>
          <p:cNvPr id="10" name="Slide Number Placeholder 5">
            <a:extLst>
              <a:ext uri="{FF2B5EF4-FFF2-40B4-BE49-F238E27FC236}">
                <a16:creationId xmlns:a16="http://schemas.microsoft.com/office/drawing/2014/main" id="{2719FD93-BF89-4AFB-BFE7-E9668829A889}"/>
              </a:ext>
            </a:extLst>
          </p:cNvPr>
          <p:cNvSpPr>
            <a:spLocks noGrp="1"/>
          </p:cNvSpPr>
          <p:nvPr>
            <p:ph type="sldNum" sz="quarter" idx="4"/>
          </p:nvPr>
        </p:nvSpPr>
        <p:spPr>
          <a:xfrm>
            <a:off x="11572874" y="6492874"/>
            <a:ext cx="619125" cy="365125"/>
          </a:xfrm>
          <a:prstGeom prst="rect">
            <a:avLst/>
          </a:prstGeom>
        </p:spPr>
        <p:txBody>
          <a:bodyPr/>
          <a:lstStyle>
            <a:lvl1pPr>
              <a:defRPr>
                <a:solidFill>
                  <a:schemeClr val="bg1"/>
                </a:solidFill>
              </a:defRPr>
            </a:lvl1pPr>
          </a:lstStyle>
          <a:p>
            <a:fld id="{4040E6A2-F42A-47AD-83D3-31487BA890EF}" type="slidenum">
              <a:rPr lang="en-AU" smtClean="0"/>
              <a:pPr/>
              <a:t>‹#›</a:t>
            </a:fld>
            <a:endParaRPr lang="en-AU"/>
          </a:p>
        </p:txBody>
      </p:sp>
    </p:spTree>
    <p:extLst>
      <p:ext uri="{BB962C8B-B14F-4D97-AF65-F5344CB8AC3E}">
        <p14:creationId xmlns:p14="http://schemas.microsoft.com/office/powerpoint/2010/main" val="1910802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D1300-E170-4979-9102-138045DC5B83}"/>
              </a:ext>
            </a:extLst>
          </p:cNvPr>
          <p:cNvSpPr>
            <a:spLocks noGrp="1"/>
          </p:cNvSpPr>
          <p:nvPr>
            <p:ph type="title"/>
          </p:nvPr>
        </p:nvSpPr>
        <p:spPr>
          <a:xfrm>
            <a:off x="839788" y="457200"/>
            <a:ext cx="3744912"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8B011EF-00BD-406D-8C01-A55B552C7A3C}"/>
              </a:ext>
            </a:extLst>
          </p:cNvPr>
          <p:cNvSpPr>
            <a:spLocks noGrp="1"/>
          </p:cNvSpPr>
          <p:nvPr>
            <p:ph type="pic" idx="1"/>
          </p:nvPr>
        </p:nvSpPr>
        <p:spPr>
          <a:xfrm>
            <a:off x="4978400" y="457201"/>
            <a:ext cx="6373812" cy="54086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CECA113-4740-4067-921A-27E8ABD7186F}"/>
              </a:ext>
            </a:extLst>
          </p:cNvPr>
          <p:cNvSpPr>
            <a:spLocks noGrp="1"/>
          </p:cNvSpPr>
          <p:nvPr>
            <p:ph type="body" sz="half" idx="2"/>
          </p:nvPr>
        </p:nvSpPr>
        <p:spPr>
          <a:xfrm>
            <a:off x="839788" y="2273300"/>
            <a:ext cx="3744912" cy="35956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31880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8323BA-E72A-47FE-B181-3590465BC080}"/>
              </a:ext>
            </a:extLst>
          </p:cNvPr>
          <p:cNvSpPr>
            <a:spLocks noGrp="1"/>
          </p:cNvSpPr>
          <p:nvPr>
            <p:ph type="title"/>
          </p:nvPr>
        </p:nvSpPr>
        <p:spPr>
          <a:xfrm>
            <a:off x="0" y="0"/>
            <a:ext cx="12192000" cy="1325563"/>
          </a:xfrm>
          <a:prstGeom prst="rect">
            <a:avLst/>
          </a:prstGeom>
          <a:solidFill>
            <a:srgbClr val="1C355E"/>
          </a:solidFill>
          <a:ln>
            <a:solidFill>
              <a:srgbClr val="1C355E"/>
            </a:solidFill>
          </a:ln>
        </p:spPr>
        <p:txBody>
          <a:bodyPr vert="horz" lIns="91440" tIns="45720" rIns="91440" bIns="45720" rtlCol="0" anchor="ctr">
            <a:normAutofit/>
          </a:bodyPr>
          <a:lstStyle/>
          <a:p>
            <a:r>
              <a:rPr lang="en-US"/>
              <a:t> Click to edit Master title style</a:t>
            </a:r>
            <a:endParaRPr lang="en-AU"/>
          </a:p>
        </p:txBody>
      </p:sp>
      <p:sp>
        <p:nvSpPr>
          <p:cNvPr id="3" name="Text Placeholder 2">
            <a:extLst>
              <a:ext uri="{FF2B5EF4-FFF2-40B4-BE49-F238E27FC236}">
                <a16:creationId xmlns:a16="http://schemas.microsoft.com/office/drawing/2014/main" id="{BD4108B2-5893-4912-89A3-269A8A666A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Footer Placeholder 4">
            <a:extLst>
              <a:ext uri="{FF2B5EF4-FFF2-40B4-BE49-F238E27FC236}">
                <a16:creationId xmlns:a16="http://schemas.microsoft.com/office/drawing/2014/main" id="{452665B7-71A2-4EC1-AB81-64480E78668A}"/>
              </a:ext>
            </a:extLst>
          </p:cNvPr>
          <p:cNvSpPr>
            <a:spLocks noGrp="1"/>
          </p:cNvSpPr>
          <p:nvPr>
            <p:ph type="ftr" sz="quarter" idx="3"/>
          </p:nvPr>
        </p:nvSpPr>
        <p:spPr>
          <a:xfrm>
            <a:off x="1" y="6492875"/>
            <a:ext cx="12191999" cy="365125"/>
          </a:xfrm>
          <a:prstGeom prst="rect">
            <a:avLst/>
          </a:prstGeom>
          <a:solidFill>
            <a:srgbClr val="009D4F"/>
          </a:solidFill>
          <a:ln>
            <a:solidFill>
              <a:srgbClr val="009D4F"/>
            </a:solidFill>
          </a:ln>
        </p:spPr>
        <p:txBody>
          <a:bodyPr/>
          <a:lstStyle/>
          <a:p>
            <a:endParaRPr lang="en-AU"/>
          </a:p>
        </p:txBody>
      </p:sp>
      <p:sp>
        <p:nvSpPr>
          <p:cNvPr id="10" name="Slide Number Placeholder 5">
            <a:extLst>
              <a:ext uri="{FF2B5EF4-FFF2-40B4-BE49-F238E27FC236}">
                <a16:creationId xmlns:a16="http://schemas.microsoft.com/office/drawing/2014/main" id="{1E4352CD-63E7-4712-85F0-453C544EA1F7}"/>
              </a:ext>
            </a:extLst>
          </p:cNvPr>
          <p:cNvSpPr>
            <a:spLocks noGrp="1"/>
          </p:cNvSpPr>
          <p:nvPr>
            <p:ph type="sldNum" sz="quarter" idx="4"/>
          </p:nvPr>
        </p:nvSpPr>
        <p:spPr>
          <a:xfrm>
            <a:off x="11572874" y="6492874"/>
            <a:ext cx="619125" cy="365125"/>
          </a:xfrm>
          <a:prstGeom prst="rect">
            <a:avLst/>
          </a:prstGeom>
        </p:spPr>
        <p:txBody>
          <a:bodyPr/>
          <a:lstStyle>
            <a:lvl1pPr>
              <a:defRPr>
                <a:solidFill>
                  <a:schemeClr val="bg1"/>
                </a:solidFill>
              </a:defRPr>
            </a:lvl1pPr>
          </a:lstStyle>
          <a:p>
            <a:fld id="{4040E6A2-F42A-47AD-83D3-31487BA890EF}" type="slidenum">
              <a:rPr lang="en-AU" smtClean="0"/>
              <a:pPr/>
              <a:t>‹#›</a:t>
            </a:fld>
            <a:endParaRPr lang="en-AU"/>
          </a:p>
        </p:txBody>
      </p:sp>
    </p:spTree>
    <p:extLst>
      <p:ext uri="{BB962C8B-B14F-4D97-AF65-F5344CB8AC3E}">
        <p14:creationId xmlns:p14="http://schemas.microsoft.com/office/powerpoint/2010/main" val="455253314"/>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4.png"/><Relationship Id="rId2" Type="http://schemas.openxmlformats.org/officeDocument/2006/relationships/notesSlide" Target="../notesSlides/notesSlide16.xml"/><Relationship Id="rId16" Type="http://schemas.openxmlformats.org/officeDocument/2006/relationships/image" Target="../media/image26.svg"/><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19" Type="http://schemas.openxmlformats.org/officeDocument/2006/relationships/image" Target="../media/image3.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hyperlink" Target="http://blog.chrisrowbury.com/2008/09/singing-together.html"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hyperlink" Target="https://www.flickr.com/photos/rcowan/9123129448" TargetMode="External"/><Relationship Id="rId10" Type="http://schemas.openxmlformats.org/officeDocument/2006/relationships/image" Target="../media/image34.jpeg"/><Relationship Id="rId4" Type="http://schemas.openxmlformats.org/officeDocument/2006/relationships/image" Target="../media/image31.jpeg"/><Relationship Id="rId9" Type="http://schemas.openxmlformats.org/officeDocument/2006/relationships/hyperlink" Target="http://commons.wikimedia.org/wiki/File:US_Navy_100423-N-9860Y-001_Sailors_assigned_to_the_Center_for_Naval_Aviation_Technical_Training_Unit_Whidbey_Island_collect_trash_in_the_Saratoga_Heights_housing_area_during_the_Great_American_Clean_Up.jp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hyperlink" Target="https://pxhere.com/en/photo/1554897" TargetMode="External"/><Relationship Id="rId4" Type="http://schemas.openxmlformats.org/officeDocument/2006/relationships/image" Target="../media/image35.jpe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www.gaaustralia.org.au/"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psychlopaedia.org/health/how-to-shop-for-a-psychologist/" TargetMode="Externa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www.moneysmart.gov.au/" TargetMode="External"/><Relationship Id="rId5" Type="http://schemas.openxmlformats.org/officeDocument/2006/relationships/hyperlink" Target="http://www.relationships.org.au/" TargetMode="External"/><Relationship Id="rId4" Type="http://schemas.openxmlformats.org/officeDocument/2006/relationships/hyperlink" Target="https://mhfa.com.au/mental-health-first-aid-guidelines" TargetMode="External"/><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askizzy.org.au/" TargetMode="External"/><Relationship Id="rId7" Type="http://schemas.openxmlformats.org/officeDocument/2006/relationships/image" Target="../media/image53.png"/><Relationship Id="rId12"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hyperlink" Target="https://connectgroups.org.au/" TargetMode="External"/><Relationship Id="rId11" Type="http://schemas.openxmlformats.org/officeDocument/2006/relationships/image" Target="../media/image57.png"/><Relationship Id="rId5" Type="http://schemas.openxmlformats.org/officeDocument/2006/relationships/hyperlink" Target="https://www.healthdirect.gov.au/australian-health-services" TargetMode="External"/><Relationship Id="rId10" Type="http://schemas.openxmlformats.org/officeDocument/2006/relationships/image" Target="../media/image56.svg"/><Relationship Id="rId4" Type="http://schemas.openxmlformats.org/officeDocument/2006/relationships/hyperlink" Target="https://waconnect.org.au/" TargetMode="External"/><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hyperlink" Target="https://www.yacwa.org.au/ways/" TargetMode="Externa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aconnect.org.au/" TargetMode="External"/><Relationship Id="rId7" Type="http://schemas.openxmlformats.org/officeDocument/2006/relationships/image" Target="../media/image4.png"/><Relationship Id="rId2" Type="http://schemas.openxmlformats.org/officeDocument/2006/relationships/hyperlink" Target="https://askizzy.org.au/"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connectgroups.org.au/" TargetMode="External"/><Relationship Id="rId4" Type="http://schemas.openxmlformats.org/officeDocument/2006/relationships/hyperlink" Target="https://www.healthdirect.gov.au/australian-health-servic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svg"/></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66.svg"/><Relationship Id="rId12"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hyperlink" Target="http://www.friendinneed.org.au/" TargetMode="External"/><Relationship Id="rId10" Type="http://schemas.openxmlformats.org/officeDocument/2006/relationships/image" Target="../media/image69.png"/><Relationship Id="rId4" Type="http://schemas.openxmlformats.org/officeDocument/2006/relationships/hyperlink" Target="mailto:friendinneed@anglicarewa.org.au" TargetMode="External"/><Relationship Id="rId9" Type="http://schemas.openxmlformats.org/officeDocument/2006/relationships/image" Target="../media/image68.svg"/></Relationships>
</file>

<file path=ppt/slides/_rels/slide34.xml.rels><?xml version="1.0" encoding="UTF-8" standalone="yes"?>
<Relationships xmlns="http://schemas.openxmlformats.org/package/2006/relationships"><Relationship Id="rId2" Type="http://schemas.openxmlformats.org/officeDocument/2006/relationships/hyperlink" Target="http://www.anglicarewa.org.au/"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 with drinks&#10;&#10;Description automatically generated with medium confidence">
            <a:extLst>
              <a:ext uri="{FF2B5EF4-FFF2-40B4-BE49-F238E27FC236}">
                <a16:creationId xmlns:a16="http://schemas.microsoft.com/office/drawing/2014/main" id="{3D4AEADF-5221-4C58-8780-EC9FFE71084B}"/>
              </a:ext>
            </a:extLst>
          </p:cNvPr>
          <p:cNvPicPr>
            <a:picLocks noChangeAspect="1"/>
          </p:cNvPicPr>
          <p:nvPr/>
        </p:nvPicPr>
        <p:blipFill rotWithShape="1">
          <a:blip r:embed="rId3">
            <a:extLst>
              <a:ext uri="{28A0092B-C50C-407E-A947-70E740481C1C}">
                <a14:useLocalDpi xmlns:a14="http://schemas.microsoft.com/office/drawing/2010/main" val="0"/>
              </a:ext>
            </a:extLst>
          </a:blip>
          <a:srcRect l="17889" r="11504" b="18764"/>
          <a:stretch/>
        </p:blipFill>
        <p:spPr>
          <a:xfrm flipH="1">
            <a:off x="-1051255" y="0"/>
            <a:ext cx="8876818" cy="6890084"/>
          </a:xfrm>
          <a:prstGeom prst="rect">
            <a:avLst/>
          </a:prstGeom>
        </p:spPr>
      </p:pic>
      <p:sp>
        <p:nvSpPr>
          <p:cNvPr id="11" name="Title 4">
            <a:extLst>
              <a:ext uri="{FF2B5EF4-FFF2-40B4-BE49-F238E27FC236}">
                <a16:creationId xmlns:a16="http://schemas.microsoft.com/office/drawing/2014/main" id="{BBAD94B7-C41C-42AB-B16D-247A9A0D7F4C}"/>
              </a:ext>
            </a:extLst>
          </p:cNvPr>
          <p:cNvSpPr txBox="1">
            <a:spLocks/>
          </p:cNvSpPr>
          <p:nvPr/>
        </p:nvSpPr>
        <p:spPr>
          <a:xfrm>
            <a:off x="7825563" y="1"/>
            <a:ext cx="4366437" cy="6858000"/>
          </a:xfrm>
          <a:prstGeom prst="rect">
            <a:avLst/>
          </a:prstGeom>
          <a:solidFill>
            <a:srgbClr val="1C355E"/>
          </a:solidFill>
          <a:ln>
            <a:solidFill>
              <a:srgbClr val="1C355E"/>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tabLst>
                <a:tab pos="540000" algn="l"/>
              </a:tabLst>
            </a:pPr>
            <a:endParaRPr lang="en-AU" dirty="0"/>
          </a:p>
        </p:txBody>
      </p:sp>
      <p:pic>
        <p:nvPicPr>
          <p:cNvPr id="8" name="Picture 7" descr="A picture containing text, clipart&#10;&#10;Description automatically generated">
            <a:extLst>
              <a:ext uri="{FF2B5EF4-FFF2-40B4-BE49-F238E27FC236}">
                <a16:creationId xmlns:a16="http://schemas.microsoft.com/office/drawing/2014/main" id="{0F2A3B4E-F368-4B4D-9B4D-07B658980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047" y="2628894"/>
            <a:ext cx="3079197" cy="911748"/>
          </a:xfrm>
          <a:prstGeom prst="rect">
            <a:avLst/>
          </a:prstGeom>
        </p:spPr>
      </p:pic>
      <p:pic>
        <p:nvPicPr>
          <p:cNvPr id="5" name="Picture 4">
            <a:extLst>
              <a:ext uri="{FF2B5EF4-FFF2-40B4-BE49-F238E27FC236}">
                <a16:creationId xmlns:a16="http://schemas.microsoft.com/office/drawing/2014/main" id="{71541C9C-6331-4981-A9C5-023761C41C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3907" y="5797176"/>
            <a:ext cx="3673086" cy="471964"/>
          </a:xfrm>
          <a:prstGeom prst="rect">
            <a:avLst/>
          </a:prstGeom>
        </p:spPr>
      </p:pic>
    </p:spTree>
    <p:extLst>
      <p:ext uri="{BB962C8B-B14F-4D97-AF65-F5344CB8AC3E}">
        <p14:creationId xmlns:p14="http://schemas.microsoft.com/office/powerpoint/2010/main" val="1994550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62457A1-387C-4E4C-B560-5E83F2130F09}"/>
              </a:ext>
            </a:extLst>
          </p:cNvPr>
          <p:cNvSpPr/>
          <p:nvPr/>
        </p:nvSpPr>
        <p:spPr>
          <a:xfrm>
            <a:off x="0" y="-134300"/>
            <a:ext cx="12291237" cy="6992299"/>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 Box 2">
            <a:extLst>
              <a:ext uri="{FF2B5EF4-FFF2-40B4-BE49-F238E27FC236}">
                <a16:creationId xmlns:a16="http://schemas.microsoft.com/office/drawing/2014/main" id="{769B9B18-B0EB-446B-8DFB-634F9A9A7895}"/>
              </a:ext>
            </a:extLst>
          </p:cNvPr>
          <p:cNvSpPr txBox="1">
            <a:spLocks noGrp="1" noChangeArrowheads="1"/>
          </p:cNvSpPr>
          <p:nvPr>
            <p:ph idx="1"/>
          </p:nvPr>
        </p:nvSpPr>
        <p:spPr bwMode="auto">
          <a:xfrm>
            <a:off x="3817683" y="1649382"/>
            <a:ext cx="3858323" cy="1931035"/>
          </a:xfrm>
          <a:prstGeom prst="rect">
            <a:avLst/>
          </a:prstGeom>
          <a:noFill/>
          <a:ln w="9525">
            <a:noFill/>
            <a:miter lim="800000"/>
            <a:headEnd/>
            <a:tailEnd/>
          </a:ln>
        </p:spPr>
        <p:txBody>
          <a:bodyPr rot="0" vert="horz" wrap="square" lIns="108000" tIns="45720" rIns="108000" bIns="45720" anchor="ctr" anchorCtr="0">
            <a:noAutofit/>
          </a:bodyPr>
          <a:lstStyle/>
          <a:p>
            <a:pPr marL="0" indent="0" algn="ctr">
              <a:lnSpc>
                <a:spcPct val="107000"/>
              </a:lnSpc>
              <a:spcAft>
                <a:spcPts val="800"/>
              </a:spcAft>
              <a:buNone/>
            </a:pPr>
            <a:r>
              <a:rPr lang="en-AU" sz="1800" b="1" dirty="0">
                <a:solidFill>
                  <a:schemeClr val="bg1"/>
                </a:solidFill>
                <a:effectLst/>
                <a:latin typeface="+mj-lt"/>
                <a:ea typeface="Calibri" panose="020F0502020204030204" pitchFamily="34" charset="0"/>
                <a:cs typeface="Times New Roman" panose="02020603050405020304" pitchFamily="18" charset="0"/>
              </a:rPr>
              <a:t>No, I’m fine mate. I don’t know what you are talking about.</a:t>
            </a:r>
          </a:p>
        </p:txBody>
      </p:sp>
      <p:sp>
        <p:nvSpPr>
          <p:cNvPr id="7" name="Text Box 2">
            <a:extLst>
              <a:ext uri="{FF2B5EF4-FFF2-40B4-BE49-F238E27FC236}">
                <a16:creationId xmlns:a16="http://schemas.microsoft.com/office/drawing/2014/main" id="{F1568846-9AF3-49B8-AF04-418AFD3D1C72}"/>
              </a:ext>
            </a:extLst>
          </p:cNvPr>
          <p:cNvSpPr txBox="1">
            <a:spLocks noChangeArrowheads="1"/>
          </p:cNvSpPr>
          <p:nvPr/>
        </p:nvSpPr>
        <p:spPr bwMode="auto">
          <a:xfrm>
            <a:off x="447106" y="2960576"/>
            <a:ext cx="3115945" cy="1931035"/>
          </a:xfrm>
          <a:prstGeom prst="rect">
            <a:avLst/>
          </a:prstGeom>
          <a:noFill/>
          <a:ln w="9525">
            <a:noFill/>
            <a:miter lim="800000"/>
            <a:headEnd/>
            <a:tailEnd/>
          </a:ln>
        </p:spPr>
        <p:txBody>
          <a:bodyPr rot="0" vert="horz" wrap="square" lIns="108000" tIns="45720" rIns="108000" bIns="45720" anchor="ctr" anchorCtr="0">
            <a:noAutofit/>
          </a:bodyPr>
          <a:lstStyle/>
          <a:p>
            <a:pPr algn="ctr">
              <a:lnSpc>
                <a:spcPct val="107000"/>
              </a:lnSpc>
              <a:spcAft>
                <a:spcPts val="800"/>
              </a:spcAft>
            </a:pPr>
            <a:r>
              <a:rPr lang="en-AU" b="1" dirty="0">
                <a:solidFill>
                  <a:schemeClr val="bg1"/>
                </a:solidFill>
                <a:effectLst/>
                <a:latin typeface="+mj-lt"/>
                <a:ea typeface="Calibri" panose="020F0502020204030204" pitchFamily="34" charset="0"/>
                <a:cs typeface="Times New Roman" panose="02020603050405020304" pitchFamily="18" charset="0"/>
              </a:rPr>
              <a:t>It’s none of your business.</a:t>
            </a:r>
          </a:p>
        </p:txBody>
      </p:sp>
      <p:sp>
        <p:nvSpPr>
          <p:cNvPr id="8" name="Text Box 2">
            <a:extLst>
              <a:ext uri="{FF2B5EF4-FFF2-40B4-BE49-F238E27FC236}">
                <a16:creationId xmlns:a16="http://schemas.microsoft.com/office/drawing/2014/main" id="{D4796F72-7E26-4998-9D1B-C4DD9FDDD606}"/>
              </a:ext>
            </a:extLst>
          </p:cNvPr>
          <p:cNvSpPr txBox="1">
            <a:spLocks noChangeArrowheads="1"/>
          </p:cNvSpPr>
          <p:nvPr/>
        </p:nvSpPr>
        <p:spPr bwMode="auto">
          <a:xfrm>
            <a:off x="654002" y="1232995"/>
            <a:ext cx="3115945" cy="1931035"/>
          </a:xfrm>
          <a:prstGeom prst="rect">
            <a:avLst/>
          </a:prstGeom>
          <a:noFill/>
          <a:ln w="9525">
            <a:noFill/>
            <a:miter lim="800000"/>
            <a:headEnd/>
            <a:tailEnd/>
          </a:ln>
        </p:spPr>
        <p:txBody>
          <a:bodyPr rot="0" vert="horz" wrap="square" lIns="108000" tIns="45720" rIns="108000" bIns="45720" anchor="ctr" anchorCtr="0">
            <a:noAutofit/>
          </a:bodyPr>
          <a:lstStyle/>
          <a:p>
            <a:pPr algn="ctr">
              <a:lnSpc>
                <a:spcPct val="107000"/>
              </a:lnSpc>
              <a:spcAft>
                <a:spcPts val="800"/>
              </a:spcAft>
            </a:pPr>
            <a:r>
              <a:rPr lang="en-AU" b="1" dirty="0">
                <a:solidFill>
                  <a:schemeClr val="bg1"/>
                </a:solidFill>
                <a:effectLst/>
                <a:latin typeface="+mj-lt"/>
                <a:ea typeface="Calibri" panose="020F0502020204030204" pitchFamily="34" charset="0"/>
                <a:cs typeface="Times New Roman" panose="02020603050405020304" pitchFamily="18" charset="0"/>
              </a:rPr>
              <a:t>I’d rather not talk about it. </a:t>
            </a:r>
          </a:p>
        </p:txBody>
      </p:sp>
      <p:sp>
        <p:nvSpPr>
          <p:cNvPr id="9" name="Text Box 2">
            <a:extLst>
              <a:ext uri="{FF2B5EF4-FFF2-40B4-BE49-F238E27FC236}">
                <a16:creationId xmlns:a16="http://schemas.microsoft.com/office/drawing/2014/main" id="{E8E730E7-BFF9-4554-9369-4FCBB3411CE3}"/>
              </a:ext>
            </a:extLst>
          </p:cNvPr>
          <p:cNvSpPr txBox="1">
            <a:spLocks noChangeArrowheads="1"/>
          </p:cNvSpPr>
          <p:nvPr/>
        </p:nvSpPr>
        <p:spPr bwMode="auto">
          <a:xfrm>
            <a:off x="4125717" y="3381112"/>
            <a:ext cx="3115945" cy="1931035"/>
          </a:xfrm>
          <a:prstGeom prst="rect">
            <a:avLst/>
          </a:prstGeom>
          <a:noFill/>
          <a:ln w="9525">
            <a:noFill/>
            <a:miter lim="800000"/>
            <a:headEnd/>
            <a:tailEnd/>
          </a:ln>
        </p:spPr>
        <p:txBody>
          <a:bodyPr rot="0" vert="horz" wrap="square" lIns="108000" tIns="45720" rIns="108000" bIns="45720" anchor="ctr" anchorCtr="0">
            <a:noAutofit/>
          </a:bodyPr>
          <a:lstStyle/>
          <a:p>
            <a:pPr algn="ctr">
              <a:lnSpc>
                <a:spcPct val="107000"/>
              </a:lnSpc>
              <a:spcAft>
                <a:spcPts val="800"/>
              </a:spcAft>
            </a:pPr>
            <a:r>
              <a:rPr lang="en-AU" b="1" dirty="0">
                <a:solidFill>
                  <a:schemeClr val="bg1"/>
                </a:solidFill>
                <a:effectLst/>
                <a:latin typeface="+mj-lt"/>
                <a:ea typeface="Calibri" panose="020F0502020204030204" pitchFamily="34" charset="0"/>
                <a:cs typeface="Times New Roman" panose="02020603050405020304" pitchFamily="18" charset="0"/>
              </a:rPr>
              <a:t>Why, what are </a:t>
            </a:r>
            <a:r>
              <a:rPr lang="en-AU" b="1" i="1" dirty="0">
                <a:solidFill>
                  <a:schemeClr val="bg1"/>
                </a:solidFill>
                <a:effectLst/>
                <a:latin typeface="+mj-lt"/>
                <a:ea typeface="Calibri" panose="020F0502020204030204" pitchFamily="34" charset="0"/>
                <a:cs typeface="Times New Roman" panose="02020603050405020304" pitchFamily="18" charset="0"/>
              </a:rPr>
              <a:t>you</a:t>
            </a:r>
            <a:r>
              <a:rPr lang="en-AU" b="1" dirty="0">
                <a:solidFill>
                  <a:schemeClr val="bg1"/>
                </a:solidFill>
                <a:effectLst/>
                <a:latin typeface="+mj-lt"/>
                <a:ea typeface="Calibri" panose="020F0502020204030204" pitchFamily="34" charset="0"/>
                <a:cs typeface="Times New Roman" panose="02020603050405020304" pitchFamily="18" charset="0"/>
              </a:rPr>
              <a:t> going to do?</a:t>
            </a:r>
          </a:p>
        </p:txBody>
      </p:sp>
      <p:sp>
        <p:nvSpPr>
          <p:cNvPr id="11" name="Text Box 5">
            <a:extLst>
              <a:ext uri="{FF2B5EF4-FFF2-40B4-BE49-F238E27FC236}">
                <a16:creationId xmlns:a16="http://schemas.microsoft.com/office/drawing/2014/main" id="{AA0A13C1-326F-4FE2-9960-FC68CC0F72F5}"/>
              </a:ext>
            </a:extLst>
          </p:cNvPr>
          <p:cNvSpPr txBox="1">
            <a:spLocks noChangeArrowheads="1"/>
          </p:cNvSpPr>
          <p:nvPr/>
        </p:nvSpPr>
        <p:spPr bwMode="auto">
          <a:xfrm>
            <a:off x="8080877" y="4180807"/>
            <a:ext cx="3360763" cy="1296000"/>
          </a:xfrm>
          <a:prstGeom prst="roundRect">
            <a:avLst/>
          </a:prstGeom>
          <a:noFill/>
          <a:ln w="38100">
            <a:solidFill>
              <a:srgbClr val="009D4F"/>
            </a:solidFill>
            <a:miter lim="800000"/>
            <a:headEnd/>
            <a:tailEnd/>
          </a:ln>
        </p:spPr>
        <p:txBody>
          <a:bodyPr rot="0" vert="horz" wrap="square" lIns="108000" tIns="45720" rIns="108000" bIns="45720" anchor="ctr" anchorCtr="0">
            <a:noAutofit/>
          </a:bodyPr>
          <a:lstStyle/>
          <a:p>
            <a:pPr algn="ctr">
              <a:lnSpc>
                <a:spcPct val="107000"/>
              </a:lnSpc>
              <a:spcAft>
                <a:spcPts val="800"/>
              </a:spcAft>
            </a:pPr>
            <a:r>
              <a:rPr lang="en-AU"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OK, but I’m here if you ever want to chat.</a:t>
            </a:r>
            <a:endParaRPr lang="en-A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8">
            <a:extLst>
              <a:ext uri="{FF2B5EF4-FFF2-40B4-BE49-F238E27FC236}">
                <a16:creationId xmlns:a16="http://schemas.microsoft.com/office/drawing/2014/main" id="{6F63D6B2-783C-4D4B-9425-10D86946643B}"/>
              </a:ext>
            </a:extLst>
          </p:cNvPr>
          <p:cNvSpPr txBox="1">
            <a:spLocks noChangeArrowheads="1"/>
          </p:cNvSpPr>
          <p:nvPr/>
        </p:nvSpPr>
        <p:spPr bwMode="auto">
          <a:xfrm>
            <a:off x="8080877" y="2503080"/>
            <a:ext cx="3360762" cy="1296000"/>
          </a:xfrm>
          <a:prstGeom prst="roundRect">
            <a:avLst/>
          </a:prstGeom>
          <a:noFill/>
          <a:ln w="38100">
            <a:solidFill>
              <a:srgbClr val="009D4F"/>
            </a:solidFill>
            <a:miter lim="800000"/>
            <a:headEnd/>
            <a:tailEnd/>
          </a:ln>
        </p:spPr>
        <p:txBody>
          <a:bodyPr rot="0" vert="horz" wrap="square" lIns="108000" tIns="45720" rIns="108000" bIns="45720" anchor="ctr" anchorCtr="0">
            <a:noAutofit/>
          </a:bodyPr>
          <a:lstStyle/>
          <a:p>
            <a:pPr algn="ctr">
              <a:lnSpc>
                <a:spcPct val="107000"/>
              </a:lnSpc>
              <a:spcAft>
                <a:spcPts val="800"/>
              </a:spcAft>
            </a:pPr>
            <a:r>
              <a:rPr lang="en-AU"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Just know I care about you mate and I don’t want you to feel alone.</a:t>
            </a:r>
            <a:endParaRPr lang="en-A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descr="A picture containing necklet, light&#10;&#10;Description automatically generated">
            <a:extLst>
              <a:ext uri="{FF2B5EF4-FFF2-40B4-BE49-F238E27FC236}">
                <a16:creationId xmlns:a16="http://schemas.microsoft.com/office/drawing/2014/main" id="{03382868-478C-4D7C-879C-C72B74C77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30297">
            <a:off x="54657" y="1295452"/>
            <a:ext cx="3900843" cy="1828521"/>
          </a:xfrm>
          <a:prstGeom prst="rect">
            <a:avLst/>
          </a:prstGeom>
          <a:ln>
            <a:noFill/>
          </a:ln>
        </p:spPr>
      </p:pic>
      <p:pic>
        <p:nvPicPr>
          <p:cNvPr id="15" name="Picture 14" descr="A picture containing necklet, light&#10;&#10;Description automatically generated">
            <a:extLst>
              <a:ext uri="{FF2B5EF4-FFF2-40B4-BE49-F238E27FC236}">
                <a16:creationId xmlns:a16="http://schemas.microsoft.com/office/drawing/2014/main" id="{52E2B61F-19E1-46A7-9C83-134474A91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154" y="3262602"/>
            <a:ext cx="4168150" cy="1953821"/>
          </a:xfrm>
          <a:prstGeom prst="rect">
            <a:avLst/>
          </a:prstGeom>
          <a:ln>
            <a:noFill/>
          </a:ln>
        </p:spPr>
      </p:pic>
      <p:pic>
        <p:nvPicPr>
          <p:cNvPr id="16" name="Picture 15" descr="A picture containing necklet, light&#10;&#10;Description automatically generated">
            <a:extLst>
              <a:ext uri="{FF2B5EF4-FFF2-40B4-BE49-F238E27FC236}">
                <a16:creationId xmlns:a16="http://schemas.microsoft.com/office/drawing/2014/main" id="{8688E051-FFB6-4BDA-A837-60DA0645A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6" y="2984507"/>
            <a:ext cx="3900846" cy="1828522"/>
          </a:xfrm>
          <a:prstGeom prst="rect">
            <a:avLst/>
          </a:prstGeom>
          <a:ln>
            <a:noFill/>
          </a:ln>
        </p:spPr>
      </p:pic>
      <p:pic>
        <p:nvPicPr>
          <p:cNvPr id="17" name="Picture 16" descr="A picture containing necklet, light&#10;&#10;Description automatically generated">
            <a:extLst>
              <a:ext uri="{FF2B5EF4-FFF2-40B4-BE49-F238E27FC236}">
                <a16:creationId xmlns:a16="http://schemas.microsoft.com/office/drawing/2014/main" id="{D1AFE91C-D740-4EA4-9E69-CCE384F59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56366">
            <a:off x="3254247" y="1442713"/>
            <a:ext cx="4752322" cy="2227652"/>
          </a:xfrm>
          <a:prstGeom prst="rect">
            <a:avLst/>
          </a:prstGeom>
          <a:ln>
            <a:noFill/>
          </a:ln>
        </p:spPr>
      </p:pic>
      <p:pic>
        <p:nvPicPr>
          <p:cNvPr id="18" name="Picture 17">
            <a:extLst>
              <a:ext uri="{FF2B5EF4-FFF2-40B4-BE49-F238E27FC236}">
                <a16:creationId xmlns:a16="http://schemas.microsoft.com/office/drawing/2014/main" id="{EE709A68-901C-4DEC-8CAE-96A0BABF6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810" y="6050152"/>
            <a:ext cx="11709990" cy="453305"/>
          </a:xfrm>
          <a:prstGeom prst="rect">
            <a:avLst/>
          </a:prstGeom>
        </p:spPr>
      </p:pic>
      <p:sp>
        <p:nvSpPr>
          <p:cNvPr id="19" name="TextBox 18">
            <a:extLst>
              <a:ext uri="{FF2B5EF4-FFF2-40B4-BE49-F238E27FC236}">
                <a16:creationId xmlns:a16="http://schemas.microsoft.com/office/drawing/2014/main" id="{400C6A31-4CF1-4EB4-8D15-CA78F2191E6C}"/>
              </a:ext>
            </a:extLst>
          </p:cNvPr>
          <p:cNvSpPr txBox="1"/>
          <p:nvPr/>
        </p:nvSpPr>
        <p:spPr>
          <a:xfrm>
            <a:off x="403922" y="6313313"/>
            <a:ext cx="11170877" cy="338554"/>
          </a:xfrm>
          <a:prstGeom prst="rect">
            <a:avLst/>
          </a:prstGeom>
          <a:noFill/>
        </p:spPr>
        <p:txBody>
          <a:bodyPr wrap="square">
            <a:spAutoFit/>
          </a:bodyPr>
          <a:lstStyle/>
          <a:p>
            <a:r>
              <a:rPr lang="en-US" sz="1600" dirty="0">
                <a:solidFill>
                  <a:schemeClr val="bg1"/>
                </a:solidFill>
                <a:latin typeface="Century Gothic"/>
                <a:cs typeface="Times New Roman"/>
              </a:rPr>
              <a:t>Having the Conversation</a:t>
            </a:r>
            <a:endParaRPr lang="en-AU" sz="1600" dirty="0">
              <a:solidFill>
                <a:schemeClr val="bg1"/>
              </a:solidFill>
              <a:latin typeface="Century Gothic"/>
              <a:cs typeface="Times New Roman"/>
            </a:endParaRPr>
          </a:p>
        </p:txBody>
      </p:sp>
      <p:sp>
        <p:nvSpPr>
          <p:cNvPr id="21" name="Title 3">
            <a:extLst>
              <a:ext uri="{FF2B5EF4-FFF2-40B4-BE49-F238E27FC236}">
                <a16:creationId xmlns:a16="http://schemas.microsoft.com/office/drawing/2014/main" id="{834356C1-79A2-4944-ADE7-D34C200487CE}"/>
              </a:ext>
            </a:extLst>
          </p:cNvPr>
          <p:cNvSpPr>
            <a:spLocks noGrp="1"/>
          </p:cNvSpPr>
          <p:nvPr>
            <p:ph type="title"/>
          </p:nvPr>
        </p:nvSpPr>
        <p:spPr>
          <a:xfrm>
            <a:off x="0" y="0"/>
            <a:ext cx="12192000" cy="1325563"/>
          </a:xfrm>
        </p:spPr>
        <p:txBody>
          <a:bodyPr/>
          <a:lstStyle/>
          <a:p>
            <a:r>
              <a:rPr lang="en-US" dirty="0"/>
              <a:t>	Having the conversation</a:t>
            </a:r>
            <a:endParaRPr lang="en-AU" dirty="0"/>
          </a:p>
        </p:txBody>
      </p:sp>
      <p:sp>
        <p:nvSpPr>
          <p:cNvPr id="10" name="Text Box 7">
            <a:extLst>
              <a:ext uri="{FF2B5EF4-FFF2-40B4-BE49-F238E27FC236}">
                <a16:creationId xmlns:a16="http://schemas.microsoft.com/office/drawing/2014/main" id="{FE9E65E3-EF34-4690-BC3A-4505B7CD8379}"/>
              </a:ext>
            </a:extLst>
          </p:cNvPr>
          <p:cNvSpPr txBox="1">
            <a:spLocks noChangeArrowheads="1"/>
          </p:cNvSpPr>
          <p:nvPr/>
        </p:nvSpPr>
        <p:spPr bwMode="auto">
          <a:xfrm>
            <a:off x="8080877" y="863720"/>
            <a:ext cx="3360761" cy="1296000"/>
          </a:xfrm>
          <a:prstGeom prst="roundRect">
            <a:avLst/>
          </a:prstGeom>
          <a:noFill/>
          <a:ln w="38100">
            <a:solidFill>
              <a:srgbClr val="009D4F"/>
            </a:solidFill>
            <a:miter lim="800000"/>
            <a:headEnd/>
            <a:tailEnd/>
          </a:ln>
        </p:spPr>
        <p:txBody>
          <a:bodyPr rot="0" vert="horz" wrap="square" lIns="108000" tIns="45720" rIns="108000" bIns="45720" anchor="ctr" anchorCtr="0">
            <a:noAutofit/>
          </a:bodyPr>
          <a:lstStyle/>
          <a:p>
            <a:pPr algn="ctr">
              <a:lnSpc>
                <a:spcPct val="107000"/>
              </a:lnSpc>
              <a:spcAft>
                <a:spcPts val="800"/>
              </a:spcAft>
            </a:pPr>
            <a:r>
              <a:rPr lang="en-AU"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Ok, I respect that, I just wanted to check in with you.</a:t>
            </a:r>
            <a:endParaRPr lang="en-A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9750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4E75C64-3EFA-44B2-8461-10664037AAA4}"/>
              </a:ext>
            </a:extLst>
          </p:cNvPr>
          <p:cNvSpPr/>
          <p:nvPr/>
        </p:nvSpPr>
        <p:spPr>
          <a:xfrm>
            <a:off x="0" y="-134300"/>
            <a:ext cx="12291237" cy="6992299"/>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descr="A picture containing necklet, light&#10;&#10;Description automatically generated">
            <a:extLst>
              <a:ext uri="{FF2B5EF4-FFF2-40B4-BE49-F238E27FC236}">
                <a16:creationId xmlns:a16="http://schemas.microsoft.com/office/drawing/2014/main" id="{CF8DC608-75DA-4D19-BB79-F48631140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973" y="146102"/>
            <a:ext cx="3900846" cy="1828522"/>
          </a:xfrm>
          <a:prstGeom prst="rect">
            <a:avLst/>
          </a:prstGeom>
          <a:ln>
            <a:noFill/>
          </a:ln>
        </p:spPr>
      </p:pic>
      <p:pic>
        <p:nvPicPr>
          <p:cNvPr id="12" name="Picture 11" descr="A picture containing necklet, light&#10;&#10;Description automatically generated">
            <a:extLst>
              <a:ext uri="{FF2B5EF4-FFF2-40B4-BE49-F238E27FC236}">
                <a16:creationId xmlns:a16="http://schemas.microsoft.com/office/drawing/2014/main" id="{42CF5BAD-A7E4-4BF7-9846-4AEDA7398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181" y="143879"/>
            <a:ext cx="3900846" cy="1828522"/>
          </a:xfrm>
          <a:prstGeom prst="rect">
            <a:avLst/>
          </a:prstGeom>
          <a:ln>
            <a:noFill/>
          </a:ln>
        </p:spPr>
      </p:pic>
      <p:sp>
        <p:nvSpPr>
          <p:cNvPr id="6" name="Text Box 2">
            <a:extLst>
              <a:ext uri="{FF2B5EF4-FFF2-40B4-BE49-F238E27FC236}">
                <a16:creationId xmlns:a16="http://schemas.microsoft.com/office/drawing/2014/main" id="{2FEFD6F4-7F48-436A-9618-8B08F74484A5}"/>
              </a:ext>
            </a:extLst>
          </p:cNvPr>
          <p:cNvSpPr txBox="1">
            <a:spLocks noChangeArrowheads="1"/>
          </p:cNvSpPr>
          <p:nvPr/>
        </p:nvSpPr>
        <p:spPr bwMode="auto">
          <a:xfrm>
            <a:off x="8329253" y="435658"/>
            <a:ext cx="3115945" cy="1281600"/>
          </a:xfrm>
          <a:prstGeom prst="rect">
            <a:avLst/>
          </a:prstGeom>
          <a:noFill/>
          <a:ln w="9525">
            <a:noFill/>
            <a:miter lim="800000"/>
            <a:headEnd/>
            <a:tailEnd/>
          </a:ln>
        </p:spPr>
        <p:txBody>
          <a:bodyPr rot="0" vert="horz" wrap="square" lIns="108000" tIns="45720" rIns="108000" bIns="45720" anchor="ctr" anchorCtr="0">
            <a:noAutofit/>
          </a:bodyPr>
          <a:lstStyle/>
          <a:p>
            <a:pPr algn="ctr">
              <a:lnSpc>
                <a:spcPct val="107000"/>
              </a:lnSpc>
              <a:spcAft>
                <a:spcPts val="800"/>
              </a:spcAft>
            </a:pPr>
            <a:r>
              <a:rPr lang="en-AU" sz="22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don’t know what to do…</a:t>
            </a:r>
            <a:endParaRPr lang="en-AU"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A picture containing necklet, light&#10;&#10;Description automatically generated">
            <a:extLst>
              <a:ext uri="{FF2B5EF4-FFF2-40B4-BE49-F238E27FC236}">
                <a16:creationId xmlns:a16="http://schemas.microsoft.com/office/drawing/2014/main" id="{909728C6-71F5-41F9-81D4-00458DD45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040" y="123354"/>
            <a:ext cx="3900846" cy="1828522"/>
          </a:xfrm>
          <a:prstGeom prst="rect">
            <a:avLst/>
          </a:prstGeom>
          <a:ln>
            <a:noFill/>
          </a:ln>
        </p:spPr>
      </p:pic>
      <p:sp>
        <p:nvSpPr>
          <p:cNvPr id="5" name="Text Box 11">
            <a:extLst>
              <a:ext uri="{FF2B5EF4-FFF2-40B4-BE49-F238E27FC236}">
                <a16:creationId xmlns:a16="http://schemas.microsoft.com/office/drawing/2014/main" id="{3ACAFD3E-515B-4190-8BB4-C8A1B724AE5C}"/>
              </a:ext>
            </a:extLst>
          </p:cNvPr>
          <p:cNvSpPr txBox="1">
            <a:spLocks noGrp="1" noChangeArrowheads="1"/>
          </p:cNvSpPr>
          <p:nvPr>
            <p:ph idx="1"/>
          </p:nvPr>
        </p:nvSpPr>
        <p:spPr bwMode="auto">
          <a:xfrm>
            <a:off x="848147" y="435658"/>
            <a:ext cx="3010469" cy="1281218"/>
          </a:xfrm>
          <a:prstGeom prst="rect">
            <a:avLst/>
          </a:prstGeom>
          <a:noFill/>
          <a:ln w="9525">
            <a:noFill/>
            <a:miter lim="800000"/>
            <a:headEnd/>
            <a:tailEnd/>
          </a:ln>
        </p:spPr>
        <p:txBody>
          <a:bodyPr rot="0" vert="horz" wrap="square" lIns="108000" tIns="45720" rIns="108000" bIns="45720" anchor="ctr" anchorCtr="0">
            <a:noAutofit/>
          </a:bodyPr>
          <a:lstStyle/>
          <a:p>
            <a:pPr marL="0" indent="0" algn="ctr">
              <a:lnSpc>
                <a:spcPct val="107000"/>
              </a:lnSpc>
              <a:spcAft>
                <a:spcPts val="800"/>
              </a:spcAft>
              <a:buNone/>
            </a:pPr>
            <a:r>
              <a:rPr lang="en-AU"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It’s fine, really, no big deal…. </a:t>
            </a:r>
            <a:endParaRPr lang="en-A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2">
            <a:extLst>
              <a:ext uri="{FF2B5EF4-FFF2-40B4-BE49-F238E27FC236}">
                <a16:creationId xmlns:a16="http://schemas.microsoft.com/office/drawing/2014/main" id="{85761041-726C-4CA2-A7AC-14744ED9C426}"/>
              </a:ext>
            </a:extLst>
          </p:cNvPr>
          <p:cNvSpPr txBox="1">
            <a:spLocks noChangeArrowheads="1"/>
          </p:cNvSpPr>
          <p:nvPr/>
        </p:nvSpPr>
        <p:spPr bwMode="auto">
          <a:xfrm>
            <a:off x="4618574" y="435658"/>
            <a:ext cx="3115945" cy="1281219"/>
          </a:xfrm>
          <a:prstGeom prst="rect">
            <a:avLst/>
          </a:prstGeom>
          <a:noFill/>
          <a:ln w="9525">
            <a:noFill/>
            <a:miter lim="800000"/>
            <a:headEnd/>
            <a:tailEnd/>
          </a:ln>
        </p:spPr>
        <p:txBody>
          <a:bodyPr rot="0" vert="horz" wrap="square" lIns="108000" tIns="45720" rIns="108000" bIns="45720" anchor="ctr" anchorCtr="0">
            <a:noAutofit/>
          </a:bodyPr>
          <a:lstStyle/>
          <a:p>
            <a:pPr algn="ctr">
              <a:lnSpc>
                <a:spcPct val="107000"/>
              </a:lnSpc>
              <a:spcAft>
                <a:spcPts val="800"/>
              </a:spcAft>
            </a:pPr>
            <a:r>
              <a:rPr lang="en-AU" sz="22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 not good, actually….</a:t>
            </a:r>
            <a:endParaRPr lang="en-AU"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9">
            <a:extLst>
              <a:ext uri="{FF2B5EF4-FFF2-40B4-BE49-F238E27FC236}">
                <a16:creationId xmlns:a16="http://schemas.microsoft.com/office/drawing/2014/main" id="{215A4494-EFE4-421D-9A1A-494EA39F0C74}"/>
              </a:ext>
            </a:extLst>
          </p:cNvPr>
          <p:cNvSpPr txBox="1">
            <a:spLocks noChangeArrowheads="1"/>
          </p:cNvSpPr>
          <p:nvPr/>
        </p:nvSpPr>
        <p:spPr bwMode="auto">
          <a:xfrm>
            <a:off x="2661055" y="1992926"/>
            <a:ext cx="3115945" cy="1281600"/>
          </a:xfrm>
          <a:prstGeom prst="roundRect">
            <a:avLst/>
          </a:prstGeom>
          <a:noFill/>
          <a:ln w="38100">
            <a:solidFill>
              <a:srgbClr val="009D4F"/>
            </a:solidFill>
            <a:miter lim="800000"/>
            <a:headEnd/>
            <a:tailEnd/>
          </a:ln>
        </p:spPr>
        <p:txBody>
          <a:bodyPr rot="0" vert="horz" wrap="square" lIns="108000" tIns="45720" rIns="108000" bIns="45720" anchor="ctr" anchorCtr="0">
            <a:noAutofit/>
          </a:bodyPr>
          <a:lstStyle/>
          <a:p>
            <a:pPr algn="ctr">
              <a:lnSpc>
                <a:spcPct val="107000"/>
              </a:lnSpc>
              <a:spcAft>
                <a:spcPts val="800"/>
              </a:spcAft>
            </a:pPr>
            <a:r>
              <a:rPr lang="en-AU"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Do you want to grab a cuppa /go for a walk and we can chat?</a:t>
            </a:r>
            <a:endParaRPr lang="en-A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16">
            <a:extLst>
              <a:ext uri="{FF2B5EF4-FFF2-40B4-BE49-F238E27FC236}">
                <a16:creationId xmlns:a16="http://schemas.microsoft.com/office/drawing/2014/main" id="{0BF48490-E384-4667-9475-BF61C8BEEDAF}"/>
              </a:ext>
            </a:extLst>
          </p:cNvPr>
          <p:cNvSpPr txBox="1">
            <a:spLocks noChangeArrowheads="1"/>
          </p:cNvSpPr>
          <p:nvPr/>
        </p:nvSpPr>
        <p:spPr bwMode="auto">
          <a:xfrm>
            <a:off x="6576091" y="1972879"/>
            <a:ext cx="3115945" cy="1281600"/>
          </a:xfrm>
          <a:prstGeom prst="roundRect">
            <a:avLst/>
          </a:prstGeom>
          <a:noFill/>
          <a:ln w="38100">
            <a:solidFill>
              <a:srgbClr val="009D4F"/>
            </a:solidFill>
            <a:miter lim="800000"/>
            <a:headEnd/>
            <a:tailEnd/>
          </a:ln>
        </p:spPr>
        <p:txBody>
          <a:bodyPr rot="0" vert="horz" wrap="square" lIns="108000" tIns="45720" rIns="108000" bIns="45720" anchor="ctr" anchorCtr="0">
            <a:noAutofit/>
          </a:bodyPr>
          <a:lstStyle/>
          <a:p>
            <a:pPr algn="ctr">
              <a:lnSpc>
                <a:spcPct val="107000"/>
              </a:lnSpc>
              <a:spcAft>
                <a:spcPts val="800"/>
              </a:spcAft>
            </a:pPr>
            <a:r>
              <a:rPr lang="en-AU" sz="22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 here if you want to tell me about it.</a:t>
            </a:r>
            <a:endParaRPr lang="en-AU"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id="{7F1F8DD3-EBDB-4318-A9E3-CB76079B90E5}"/>
              </a:ext>
            </a:extLst>
          </p:cNvPr>
          <p:cNvSpPr txBox="1">
            <a:spLocks noChangeArrowheads="1"/>
          </p:cNvSpPr>
          <p:nvPr/>
        </p:nvSpPr>
        <p:spPr bwMode="auto">
          <a:xfrm>
            <a:off x="853834" y="5123573"/>
            <a:ext cx="3115945" cy="1337433"/>
          </a:xfrm>
          <a:prstGeom prst="roundRect">
            <a:avLst/>
          </a:prstGeom>
          <a:noFill/>
          <a:ln w="38100">
            <a:solidFill>
              <a:srgbClr val="009D4F"/>
            </a:solidFill>
            <a:miter lim="800000"/>
            <a:headEnd/>
            <a:tailEnd/>
          </a:ln>
        </p:spPr>
        <p:txBody>
          <a:bodyPr rot="0" vert="horz" wrap="square" lIns="108000" tIns="45720" rIns="108000" bIns="45720" anchor="ctr" anchorCtr="0">
            <a:noAutofit/>
          </a:bodyPr>
          <a:lstStyle/>
          <a:p>
            <a:pPr algn="ctr">
              <a:lnSpc>
                <a:spcPct val="107000"/>
              </a:lnSpc>
              <a:spcAft>
                <a:spcPts val="800"/>
              </a:spcAft>
            </a:pPr>
            <a:r>
              <a:rPr lang="en-AU" sz="22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don’t have the answer, but I am here to support you.</a:t>
            </a:r>
            <a:endParaRPr lang="en-AU"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E707F55E-4F85-4D31-995C-1B71A1001E7B}"/>
              </a:ext>
            </a:extLst>
          </p:cNvPr>
          <p:cNvSpPr txBox="1">
            <a:spLocks noChangeArrowheads="1"/>
          </p:cNvSpPr>
          <p:nvPr/>
        </p:nvSpPr>
        <p:spPr bwMode="auto">
          <a:xfrm>
            <a:off x="4219028" y="3524129"/>
            <a:ext cx="3915036" cy="1281600"/>
          </a:xfrm>
          <a:prstGeom prst="roundRect">
            <a:avLst/>
          </a:prstGeom>
          <a:solidFill>
            <a:srgbClr val="F3B33E"/>
          </a:solidFill>
          <a:ln w="9525">
            <a:noFill/>
            <a:miter lim="800000"/>
            <a:headEnd/>
            <a:tailEnd/>
          </a:ln>
        </p:spPr>
        <p:txBody>
          <a:bodyPr rot="0" vert="horz" wrap="square" lIns="108000" tIns="45720" rIns="108000" bIns="45720" anchor="ctr" anchorCtr="0">
            <a:noAutofit/>
          </a:bodyPr>
          <a:lstStyle/>
          <a:p>
            <a:pPr algn="ctr">
              <a:lnSpc>
                <a:spcPct val="107000"/>
              </a:lnSpc>
              <a:spcAft>
                <a:spcPts val="800"/>
              </a:spcAft>
            </a:pPr>
            <a:r>
              <a:rPr lang="en-AU" sz="22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LISTEN, NOD, EMPATHISE, ACKNOWLEDGE</a:t>
            </a:r>
            <a:endParaRPr lang="en-AU"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A35E182C-4F4D-490D-A0C3-AD7CBF3A7252}"/>
              </a:ext>
            </a:extLst>
          </p:cNvPr>
          <p:cNvSpPr txBox="1">
            <a:spLocks noChangeArrowheads="1"/>
          </p:cNvSpPr>
          <p:nvPr/>
        </p:nvSpPr>
        <p:spPr bwMode="auto">
          <a:xfrm>
            <a:off x="8329252" y="5123573"/>
            <a:ext cx="3115945" cy="1337433"/>
          </a:xfrm>
          <a:prstGeom prst="roundRect">
            <a:avLst/>
          </a:prstGeom>
          <a:noFill/>
          <a:ln w="38100">
            <a:solidFill>
              <a:srgbClr val="009D4F"/>
            </a:solidFill>
            <a:miter lim="800000"/>
            <a:headEnd/>
            <a:tailEnd/>
          </a:ln>
        </p:spPr>
        <p:txBody>
          <a:bodyPr rot="0" vert="horz" wrap="square" lIns="108000" tIns="45720" rIns="108000" bIns="45720" anchor="ctr" anchorCtr="0">
            <a:noAutofit/>
          </a:bodyPr>
          <a:lstStyle/>
          <a:p>
            <a:pPr algn="ctr">
              <a:lnSpc>
                <a:spcPct val="107000"/>
              </a:lnSpc>
              <a:spcAft>
                <a:spcPts val="800"/>
              </a:spcAft>
            </a:pPr>
            <a:r>
              <a:rPr lang="en-AU" sz="22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That sounds really hard, no wonder you are feeling the way you are.</a:t>
            </a:r>
            <a:endParaRPr lang="en-AU"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19">
            <a:extLst>
              <a:ext uri="{FF2B5EF4-FFF2-40B4-BE49-F238E27FC236}">
                <a16:creationId xmlns:a16="http://schemas.microsoft.com/office/drawing/2014/main" id="{E2BE829A-C6B7-400E-BC1B-9A60DA7E4670}"/>
              </a:ext>
            </a:extLst>
          </p:cNvPr>
          <p:cNvSpPr txBox="1">
            <a:spLocks noChangeArrowheads="1"/>
          </p:cNvSpPr>
          <p:nvPr/>
        </p:nvSpPr>
        <p:spPr bwMode="auto">
          <a:xfrm>
            <a:off x="4618574" y="5123573"/>
            <a:ext cx="3115945" cy="1337433"/>
          </a:xfrm>
          <a:prstGeom prst="roundRect">
            <a:avLst/>
          </a:prstGeom>
          <a:noFill/>
          <a:ln w="38100">
            <a:solidFill>
              <a:srgbClr val="009D4F"/>
            </a:solidFill>
            <a:miter lim="800000"/>
            <a:headEnd/>
            <a:tailEnd/>
          </a:ln>
        </p:spPr>
        <p:txBody>
          <a:bodyPr rot="0" vert="horz" wrap="square" lIns="108000" tIns="45720" rIns="108000" bIns="45720" anchor="ctr" anchorCtr="0">
            <a:noAutofit/>
          </a:bodyPr>
          <a:lstStyle/>
          <a:p>
            <a:pPr algn="ctr">
              <a:lnSpc>
                <a:spcPct val="107000"/>
              </a:lnSpc>
              <a:spcAft>
                <a:spcPts val="800"/>
              </a:spcAft>
            </a:pPr>
            <a:r>
              <a:rPr lang="en-AU" sz="22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must be difficult to talk about, thanks for trusting me.</a:t>
            </a:r>
            <a:endParaRPr lang="en-AU"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1170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2315-99C4-4FA4-9928-C5B2CCB7B72C}"/>
              </a:ext>
            </a:extLst>
          </p:cNvPr>
          <p:cNvSpPr>
            <a:spLocks noGrp="1"/>
          </p:cNvSpPr>
          <p:nvPr>
            <p:ph type="title"/>
          </p:nvPr>
        </p:nvSpPr>
        <p:spPr>
          <a:xfrm>
            <a:off x="0" y="0"/>
            <a:ext cx="12192000" cy="6858000"/>
          </a:xfrm>
        </p:spPr>
        <p:txBody>
          <a:bodyPr/>
          <a:lstStyle/>
          <a:p>
            <a:r>
              <a:rPr lang="en-US" dirty="0"/>
              <a:t>	What if they say they feel suicidal?</a:t>
            </a:r>
            <a:endParaRPr lang="en-AU" dirty="0"/>
          </a:p>
        </p:txBody>
      </p:sp>
    </p:spTree>
    <p:extLst>
      <p:ext uri="{BB962C8B-B14F-4D97-AF65-F5344CB8AC3E}">
        <p14:creationId xmlns:p14="http://schemas.microsoft.com/office/powerpoint/2010/main" val="318238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F418F-47AF-4EA6-96C6-A0B970165118}"/>
              </a:ext>
            </a:extLst>
          </p:cNvPr>
          <p:cNvSpPr/>
          <p:nvPr/>
        </p:nvSpPr>
        <p:spPr>
          <a:xfrm>
            <a:off x="0" y="0"/>
            <a:ext cx="12192000" cy="6858000"/>
          </a:xfrm>
          <a:prstGeom prst="rect">
            <a:avLst/>
          </a:prstGeom>
          <a:solidFill>
            <a:srgbClr val="1C35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90AEC3C7-DEF3-4840-AA1A-12C85B5C9677}"/>
              </a:ext>
            </a:extLst>
          </p:cNvPr>
          <p:cNvSpPr>
            <a:spLocks noGrp="1"/>
          </p:cNvSpPr>
          <p:nvPr>
            <p:ph idx="1"/>
          </p:nvPr>
        </p:nvSpPr>
        <p:spPr>
          <a:xfrm>
            <a:off x="955159" y="2630077"/>
            <a:ext cx="10515600" cy="3546885"/>
          </a:xfrm>
        </p:spPr>
        <p:txBody>
          <a:bodyPr>
            <a:normAutofit fontScale="92500" lnSpcReduction="10000"/>
          </a:bodyPr>
          <a:lstStyle/>
          <a:p>
            <a:pPr marL="0" indent="0">
              <a:buNone/>
            </a:pPr>
            <a:r>
              <a:rPr lang="en-US" sz="2600" dirty="0">
                <a:solidFill>
                  <a:schemeClr val="bg1"/>
                </a:solidFill>
                <a:cs typeface="Times New Roman"/>
              </a:rPr>
              <a:t>Having feelings of suicide is different to having a plan to do it. If you aren’t sure then ask them.</a:t>
            </a:r>
            <a:br>
              <a:rPr lang="en-US" sz="2600" dirty="0">
                <a:solidFill>
                  <a:schemeClr val="bg1"/>
                </a:solidFill>
                <a:cs typeface="Times New Roman"/>
              </a:rPr>
            </a:br>
            <a:endParaRPr lang="en-US" sz="2600" dirty="0">
              <a:solidFill>
                <a:schemeClr val="bg1"/>
              </a:solidFill>
              <a:cs typeface="Times New Roman"/>
            </a:endParaRPr>
          </a:p>
          <a:p>
            <a:pPr marL="0" indent="0">
              <a:buNone/>
            </a:pPr>
            <a:r>
              <a:rPr lang="en-AU" sz="2600" b="0" spc="20" dirty="0">
                <a:solidFill>
                  <a:schemeClr val="bg1"/>
                </a:solidFill>
                <a:cs typeface="Calibri"/>
              </a:rPr>
              <a:t>Request a welfare check if needed.</a:t>
            </a:r>
          </a:p>
          <a:p>
            <a:pPr marL="0" indent="0">
              <a:buNone/>
            </a:pPr>
            <a:br>
              <a:rPr lang="en-US" sz="2600" dirty="0">
                <a:solidFill>
                  <a:schemeClr val="bg1"/>
                </a:solidFill>
                <a:cs typeface="Times New Roman"/>
              </a:rPr>
            </a:br>
            <a:r>
              <a:rPr lang="en-US" sz="2600" dirty="0">
                <a:solidFill>
                  <a:schemeClr val="bg1"/>
                </a:solidFill>
                <a:cs typeface="Times New Roman"/>
              </a:rPr>
              <a:t>No secrets - ask who else knows or who they can talk to.</a:t>
            </a:r>
          </a:p>
          <a:p>
            <a:pPr marL="0" indent="0">
              <a:buNone/>
            </a:pPr>
            <a:br>
              <a:rPr lang="en-US" sz="2600" dirty="0">
                <a:solidFill>
                  <a:schemeClr val="bg1"/>
                </a:solidFill>
                <a:cs typeface="Times New Roman"/>
              </a:rPr>
            </a:br>
            <a:r>
              <a:rPr lang="en-US" sz="2600" dirty="0">
                <a:solidFill>
                  <a:schemeClr val="bg1"/>
                </a:solidFill>
                <a:cs typeface="Times New Roman"/>
              </a:rPr>
              <a:t>Support them to make an appointment with a GP.</a:t>
            </a:r>
          </a:p>
          <a:p>
            <a:pPr marL="0" indent="0">
              <a:buNone/>
            </a:pPr>
            <a:br>
              <a:rPr lang="en-US" sz="2600" dirty="0">
                <a:solidFill>
                  <a:schemeClr val="bg1"/>
                </a:solidFill>
                <a:cs typeface="Times New Roman"/>
              </a:rPr>
            </a:br>
            <a:r>
              <a:rPr lang="en-US" sz="2600" dirty="0">
                <a:solidFill>
                  <a:schemeClr val="bg1"/>
                </a:solidFill>
                <a:cs typeface="Times New Roman"/>
              </a:rPr>
              <a:t>Check out Sane, Lifeline, Beyond Blue for more information</a:t>
            </a:r>
          </a:p>
          <a:p>
            <a:pPr marL="0" indent="0">
              <a:buNone/>
            </a:pPr>
            <a:endParaRPr lang="en-US" dirty="0">
              <a:solidFill>
                <a:srgbClr val="191919"/>
              </a:solidFill>
              <a:cs typeface="Times New Roman"/>
            </a:endParaRPr>
          </a:p>
          <a:p>
            <a:endParaRPr lang="en-US" dirty="0">
              <a:solidFill>
                <a:srgbClr val="191919"/>
              </a:solidFill>
              <a:latin typeface="Century Gothic"/>
              <a:cs typeface="Times New Roman"/>
            </a:endParaRPr>
          </a:p>
        </p:txBody>
      </p:sp>
      <p:sp>
        <p:nvSpPr>
          <p:cNvPr id="5" name="Rectangle 4">
            <a:extLst>
              <a:ext uri="{FF2B5EF4-FFF2-40B4-BE49-F238E27FC236}">
                <a16:creationId xmlns:a16="http://schemas.microsoft.com/office/drawing/2014/main" id="{3272F05C-0555-4AD0-A9C6-D0CBA97EC99F}"/>
              </a:ext>
            </a:extLst>
          </p:cNvPr>
          <p:cNvSpPr/>
          <p:nvPr/>
        </p:nvSpPr>
        <p:spPr>
          <a:xfrm>
            <a:off x="838200" y="531628"/>
            <a:ext cx="10502900" cy="1822493"/>
          </a:xfrm>
          <a:prstGeom prst="rect">
            <a:avLst/>
          </a:prstGeom>
          <a:solidFill>
            <a:srgbClr val="F3B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6A024C90-5ACF-4647-B146-B438D9402AB8}"/>
              </a:ext>
            </a:extLst>
          </p:cNvPr>
          <p:cNvSpPr txBox="1"/>
          <p:nvPr/>
        </p:nvSpPr>
        <p:spPr>
          <a:xfrm>
            <a:off x="1085556" y="1212041"/>
            <a:ext cx="9774271" cy="461665"/>
          </a:xfrm>
          <a:prstGeom prst="rect">
            <a:avLst/>
          </a:prstGeom>
          <a:noFill/>
        </p:spPr>
        <p:txBody>
          <a:bodyPr wrap="square">
            <a:spAutoFit/>
          </a:bodyPr>
          <a:lstStyle/>
          <a:p>
            <a:pPr marL="361950" lvl="0" indent="-361950" algn="ctr">
              <a:spcAft>
                <a:spcPts val="800"/>
              </a:spcAft>
            </a:pPr>
            <a:r>
              <a:rPr lang="en-US" sz="2400" b="1" dirty="0">
                <a:solidFill>
                  <a:schemeClr val="bg1"/>
                </a:solidFill>
                <a:latin typeface="Century Gothic" panose="020B0502020202020204" pitchFamily="34" charset="0"/>
                <a:cs typeface="Times New Roman"/>
              </a:rPr>
              <a:t>D</a:t>
            </a:r>
            <a:r>
              <a:rPr lang="en-AU" sz="2400" b="1" dirty="0">
                <a:solidFill>
                  <a:schemeClr val="bg1"/>
                </a:solidFill>
                <a:latin typeface="Century Gothic" panose="020B0502020202020204" pitchFamily="34" charset="0"/>
                <a:cs typeface="Times New Roman"/>
              </a:rPr>
              <a:t>ON’T PANIC!</a:t>
            </a:r>
          </a:p>
        </p:txBody>
      </p:sp>
      <p:pic>
        <p:nvPicPr>
          <p:cNvPr id="8" name="Picture 7" descr="A picture containing clipart&#10;&#10;Description automatically generated">
            <a:extLst>
              <a:ext uri="{FF2B5EF4-FFF2-40B4-BE49-F238E27FC236}">
                <a16:creationId xmlns:a16="http://schemas.microsoft.com/office/drawing/2014/main" id="{443048DF-1D86-456C-A881-36A8E3602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878" y="2675611"/>
            <a:ext cx="301753" cy="313945"/>
          </a:xfrm>
          <a:prstGeom prst="rect">
            <a:avLst/>
          </a:prstGeom>
        </p:spPr>
      </p:pic>
      <p:pic>
        <p:nvPicPr>
          <p:cNvPr id="9" name="Picture 8" descr="Shape&#10;&#10;Description automatically generated">
            <a:extLst>
              <a:ext uri="{FF2B5EF4-FFF2-40B4-BE49-F238E27FC236}">
                <a16:creationId xmlns:a16="http://schemas.microsoft.com/office/drawing/2014/main" id="{BFDB0A66-DC40-416C-862D-B0C0D7CD2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78" y="3591815"/>
            <a:ext cx="301753" cy="313945"/>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8763779B-1665-4181-9C71-3BB62376C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42" y="4403519"/>
            <a:ext cx="301753" cy="313945"/>
          </a:xfrm>
          <a:prstGeom prst="rect">
            <a:avLst/>
          </a:prstGeom>
        </p:spPr>
      </p:pic>
      <p:pic>
        <p:nvPicPr>
          <p:cNvPr id="11" name="Picture 10" descr="Shape&#10;&#10;Description automatically generated">
            <a:extLst>
              <a:ext uri="{FF2B5EF4-FFF2-40B4-BE49-F238E27FC236}">
                <a16:creationId xmlns:a16="http://schemas.microsoft.com/office/drawing/2014/main" id="{59513DFE-7FDC-46A9-B49B-EC6652741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06" y="5049750"/>
            <a:ext cx="301753" cy="313945"/>
          </a:xfrm>
          <a:prstGeom prst="rect">
            <a:avLst/>
          </a:prstGeom>
        </p:spPr>
      </p:pic>
      <p:pic>
        <p:nvPicPr>
          <p:cNvPr id="12" name="Picture 11">
            <a:extLst>
              <a:ext uri="{FF2B5EF4-FFF2-40B4-BE49-F238E27FC236}">
                <a16:creationId xmlns:a16="http://schemas.microsoft.com/office/drawing/2014/main" id="{05AB83EA-0D55-42D4-819B-29E253E520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810" y="6050152"/>
            <a:ext cx="11709990" cy="453305"/>
          </a:xfrm>
          <a:prstGeom prst="rect">
            <a:avLst/>
          </a:prstGeom>
        </p:spPr>
      </p:pic>
      <p:sp>
        <p:nvSpPr>
          <p:cNvPr id="13" name="TextBox 12">
            <a:extLst>
              <a:ext uri="{FF2B5EF4-FFF2-40B4-BE49-F238E27FC236}">
                <a16:creationId xmlns:a16="http://schemas.microsoft.com/office/drawing/2014/main" id="{D0BF5675-3084-4A1B-9C45-F8F412FB6737}"/>
              </a:ext>
            </a:extLst>
          </p:cNvPr>
          <p:cNvSpPr txBox="1"/>
          <p:nvPr/>
        </p:nvSpPr>
        <p:spPr>
          <a:xfrm>
            <a:off x="403922" y="6313313"/>
            <a:ext cx="11170877" cy="338554"/>
          </a:xfrm>
          <a:prstGeom prst="rect">
            <a:avLst/>
          </a:prstGeom>
          <a:noFill/>
        </p:spPr>
        <p:txBody>
          <a:bodyPr wrap="square">
            <a:spAutoFit/>
          </a:bodyPr>
          <a:lstStyle/>
          <a:p>
            <a:r>
              <a:rPr lang="en-US" sz="1600" dirty="0">
                <a:solidFill>
                  <a:schemeClr val="bg1"/>
                </a:solidFill>
                <a:latin typeface="Century Gothic"/>
                <a:cs typeface="Times New Roman"/>
              </a:rPr>
              <a:t>What if they say they feel suicidal?</a:t>
            </a:r>
            <a:endParaRPr lang="en-AU" sz="1600" dirty="0">
              <a:solidFill>
                <a:schemeClr val="bg1"/>
              </a:solidFill>
              <a:latin typeface="Century Gothic"/>
              <a:cs typeface="Times New Roman"/>
            </a:endParaRPr>
          </a:p>
        </p:txBody>
      </p:sp>
      <p:pic>
        <p:nvPicPr>
          <p:cNvPr id="14" name="Picture 13" descr="Shape&#10;&#10;Description automatically generated">
            <a:extLst>
              <a:ext uri="{FF2B5EF4-FFF2-40B4-BE49-F238E27FC236}">
                <a16:creationId xmlns:a16="http://schemas.microsoft.com/office/drawing/2014/main" id="{C611DC70-DE4F-4EA8-88F7-CCEBE2542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78" y="5766308"/>
            <a:ext cx="301753" cy="313945"/>
          </a:xfrm>
          <a:prstGeom prst="rect">
            <a:avLst/>
          </a:prstGeom>
        </p:spPr>
      </p:pic>
    </p:spTree>
    <p:extLst>
      <p:ext uri="{BB962C8B-B14F-4D97-AF65-F5344CB8AC3E}">
        <p14:creationId xmlns:p14="http://schemas.microsoft.com/office/powerpoint/2010/main" val="2937843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E919C6-84BA-49C0-A1D4-8E4CCD44FF66}"/>
              </a:ext>
            </a:extLst>
          </p:cNvPr>
          <p:cNvSpPr/>
          <p:nvPr/>
        </p:nvSpPr>
        <p:spPr>
          <a:xfrm>
            <a:off x="0" y="0"/>
            <a:ext cx="12192000" cy="6858000"/>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a:extLst>
              <a:ext uri="{FF2B5EF4-FFF2-40B4-BE49-F238E27FC236}">
                <a16:creationId xmlns:a16="http://schemas.microsoft.com/office/drawing/2014/main" id="{2822DA9B-26FB-4C58-BDCE-B061C152F9F0}"/>
              </a:ext>
            </a:extLst>
          </p:cNvPr>
          <p:cNvSpPr txBox="1"/>
          <p:nvPr/>
        </p:nvSpPr>
        <p:spPr>
          <a:xfrm>
            <a:off x="0" y="414093"/>
            <a:ext cx="12191999" cy="769441"/>
          </a:xfrm>
          <a:prstGeom prst="rect">
            <a:avLst/>
          </a:prstGeom>
          <a:noFill/>
        </p:spPr>
        <p:txBody>
          <a:bodyPr wrap="square">
            <a:spAutoFit/>
          </a:bodyPr>
          <a:lstStyle/>
          <a:p>
            <a:pPr algn="ctr"/>
            <a:r>
              <a:rPr lang="en-US" sz="4400" b="1" dirty="0">
                <a:solidFill>
                  <a:schemeClr val="bg1"/>
                </a:solidFill>
                <a:latin typeface="+mj-lt"/>
                <a:ea typeface="+mj-ea"/>
                <a:cs typeface="+mj-cs"/>
              </a:rPr>
              <a:t>Confidentiality and sharing information</a:t>
            </a:r>
            <a:endParaRPr lang="en-AU" sz="4400" b="1" dirty="0">
              <a:solidFill>
                <a:schemeClr val="bg1"/>
              </a:solidFill>
              <a:latin typeface="+mj-lt"/>
              <a:ea typeface="+mj-ea"/>
              <a:cs typeface="+mj-cs"/>
            </a:endParaRPr>
          </a:p>
        </p:txBody>
      </p:sp>
      <p:pic>
        <p:nvPicPr>
          <p:cNvPr id="15" name="Picture 14">
            <a:extLst>
              <a:ext uri="{FF2B5EF4-FFF2-40B4-BE49-F238E27FC236}">
                <a16:creationId xmlns:a16="http://schemas.microsoft.com/office/drawing/2014/main" id="{5749348F-DEA6-4674-BAD1-CE49CA480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10" y="6050152"/>
            <a:ext cx="11709990" cy="453305"/>
          </a:xfrm>
          <a:prstGeom prst="rect">
            <a:avLst/>
          </a:prstGeom>
        </p:spPr>
      </p:pic>
      <p:sp>
        <p:nvSpPr>
          <p:cNvPr id="14" name="Content Placeholder 2">
            <a:extLst>
              <a:ext uri="{FF2B5EF4-FFF2-40B4-BE49-F238E27FC236}">
                <a16:creationId xmlns:a16="http://schemas.microsoft.com/office/drawing/2014/main" id="{193AC2EA-C20B-4076-B0BF-0CB2EC87C911}"/>
              </a:ext>
            </a:extLst>
          </p:cNvPr>
          <p:cNvSpPr>
            <a:spLocks noGrp="1"/>
          </p:cNvSpPr>
          <p:nvPr>
            <p:ph idx="1"/>
          </p:nvPr>
        </p:nvSpPr>
        <p:spPr>
          <a:xfrm>
            <a:off x="838199" y="1550404"/>
            <a:ext cx="10515600" cy="4351338"/>
          </a:xfrm>
        </p:spPr>
        <p:txBody>
          <a:bodyPr>
            <a:normAutofit/>
          </a:bodyPr>
          <a:lstStyle/>
          <a:p>
            <a:pPr marL="0" indent="0">
              <a:lnSpc>
                <a:spcPct val="100000"/>
              </a:lnSpc>
              <a:buNone/>
              <a:tabLst>
                <a:tab pos="361950" algn="l"/>
              </a:tabLst>
            </a:pPr>
            <a:r>
              <a:rPr lang="en-AU" sz="2400" dirty="0">
                <a:solidFill>
                  <a:schemeClr val="bg1"/>
                </a:solidFill>
                <a:latin typeface="Century Gothic"/>
                <a:cs typeface="Times New Roman"/>
              </a:rPr>
              <a:t>Respect privacy is important, but safety is priority </a:t>
            </a:r>
          </a:p>
          <a:p>
            <a:pPr marL="0" indent="0">
              <a:lnSpc>
                <a:spcPct val="100000"/>
              </a:lnSpc>
              <a:buNone/>
              <a:tabLst>
                <a:tab pos="361950" algn="l"/>
              </a:tabLst>
            </a:pPr>
            <a:r>
              <a:rPr lang="en-AU" sz="2400" dirty="0">
                <a:solidFill>
                  <a:schemeClr val="bg1"/>
                </a:solidFill>
                <a:latin typeface="Century Gothic"/>
                <a:cs typeface="Times New Roman"/>
              </a:rPr>
              <a:t>Sometimes we need to tell others:</a:t>
            </a:r>
          </a:p>
          <a:p>
            <a:pPr marL="457200" lvl="1" indent="0">
              <a:lnSpc>
                <a:spcPct val="100000"/>
              </a:lnSpc>
              <a:buNone/>
              <a:tabLst>
                <a:tab pos="361950" algn="l"/>
              </a:tabLst>
            </a:pPr>
            <a:r>
              <a:rPr lang="en-AU" dirty="0">
                <a:solidFill>
                  <a:schemeClr val="bg1"/>
                </a:solidFill>
                <a:latin typeface="Century Gothic"/>
                <a:cs typeface="Times New Roman"/>
              </a:rPr>
              <a:t>	Suicide ideation</a:t>
            </a:r>
          </a:p>
          <a:p>
            <a:pPr marL="457200" lvl="1" indent="0">
              <a:lnSpc>
                <a:spcPct val="100000"/>
              </a:lnSpc>
              <a:buNone/>
              <a:tabLst>
                <a:tab pos="361950" algn="l"/>
              </a:tabLst>
            </a:pPr>
            <a:r>
              <a:rPr lang="en-AU" dirty="0">
                <a:solidFill>
                  <a:schemeClr val="bg1"/>
                </a:solidFill>
                <a:latin typeface="Century Gothic"/>
                <a:cs typeface="Times New Roman"/>
              </a:rPr>
              <a:t>	Under 18 </a:t>
            </a:r>
          </a:p>
          <a:p>
            <a:pPr marL="457200" lvl="1" indent="0">
              <a:lnSpc>
                <a:spcPct val="100000"/>
              </a:lnSpc>
              <a:buNone/>
              <a:tabLst>
                <a:tab pos="361950" algn="l"/>
              </a:tabLst>
            </a:pPr>
            <a:r>
              <a:rPr lang="en-AU" dirty="0">
                <a:solidFill>
                  <a:schemeClr val="bg1"/>
                </a:solidFill>
                <a:latin typeface="Century Gothic"/>
                <a:cs typeface="Times New Roman"/>
              </a:rPr>
              <a:t>	When you believe they will cause harm to themselves or others.</a:t>
            </a:r>
          </a:p>
          <a:p>
            <a:pPr marL="457200" lvl="1" indent="0">
              <a:lnSpc>
                <a:spcPct val="100000"/>
              </a:lnSpc>
              <a:buNone/>
              <a:tabLst>
                <a:tab pos="361950" algn="l"/>
              </a:tabLst>
            </a:pPr>
            <a:r>
              <a:rPr lang="en-AU" dirty="0">
                <a:solidFill>
                  <a:schemeClr val="bg1"/>
                </a:solidFill>
                <a:latin typeface="Century Gothic"/>
                <a:cs typeface="Times New Roman"/>
              </a:rPr>
              <a:t>	Impaired capacity to make decisions (</a:t>
            </a:r>
            <a:r>
              <a:rPr lang="en-AU" dirty="0" err="1">
                <a:solidFill>
                  <a:schemeClr val="bg1"/>
                </a:solidFill>
                <a:latin typeface="Century Gothic"/>
                <a:cs typeface="Times New Roman"/>
              </a:rPr>
              <a:t>eg.</a:t>
            </a:r>
            <a:r>
              <a:rPr lang="en-AU" dirty="0">
                <a:solidFill>
                  <a:schemeClr val="bg1"/>
                </a:solidFill>
                <a:latin typeface="Century Gothic"/>
                <a:cs typeface="Times New Roman"/>
              </a:rPr>
              <a:t> dementia or injury). </a:t>
            </a:r>
          </a:p>
          <a:p>
            <a:pPr>
              <a:lnSpc>
                <a:spcPct val="100000"/>
              </a:lnSpc>
              <a:tabLst>
                <a:tab pos="361950" algn="l"/>
              </a:tabLst>
            </a:pPr>
            <a:endParaRPr lang="en-AU" dirty="0">
              <a:solidFill>
                <a:srgbClr val="191919"/>
              </a:solidFill>
              <a:latin typeface="Century Gothic" panose="020B0502020202020204" pitchFamily="34" charset="0"/>
              <a:cs typeface="Times New Roman" panose="02020603050405020304" pitchFamily="18" charset="0"/>
            </a:endParaRPr>
          </a:p>
          <a:p>
            <a:pPr marL="0" indent="0">
              <a:lnSpc>
                <a:spcPct val="100000"/>
              </a:lnSpc>
              <a:buNone/>
              <a:tabLst>
                <a:tab pos="361950" algn="l"/>
              </a:tabLst>
            </a:pPr>
            <a:endParaRPr lang="en-AU" sz="2400" dirty="0">
              <a:solidFill>
                <a:schemeClr val="bg1"/>
              </a:solidFill>
              <a:latin typeface="Century Gothic"/>
              <a:cs typeface="Times New Roman"/>
            </a:endParaRPr>
          </a:p>
        </p:txBody>
      </p:sp>
      <p:pic>
        <p:nvPicPr>
          <p:cNvPr id="17" name="Picture 16" descr="A picture containing clipart&#10;&#10;Description automatically generated">
            <a:extLst>
              <a:ext uri="{FF2B5EF4-FFF2-40B4-BE49-F238E27FC236}">
                <a16:creationId xmlns:a16="http://schemas.microsoft.com/office/drawing/2014/main" id="{D50127CF-F5E4-4770-9B48-F6EA396C0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757" y="2557500"/>
            <a:ext cx="301753" cy="313945"/>
          </a:xfrm>
          <a:prstGeom prst="rect">
            <a:avLst/>
          </a:prstGeom>
        </p:spPr>
      </p:pic>
      <p:pic>
        <p:nvPicPr>
          <p:cNvPr id="18" name="Picture 17" descr="Shape&#10;&#10;Description automatically generated">
            <a:extLst>
              <a:ext uri="{FF2B5EF4-FFF2-40B4-BE49-F238E27FC236}">
                <a16:creationId xmlns:a16="http://schemas.microsoft.com/office/drawing/2014/main" id="{633986A8-EB2C-4DE9-BD00-889046086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5757" y="3005530"/>
            <a:ext cx="301753" cy="313945"/>
          </a:xfrm>
          <a:prstGeom prst="rect">
            <a:avLst/>
          </a:prstGeom>
        </p:spPr>
      </p:pic>
      <p:pic>
        <p:nvPicPr>
          <p:cNvPr id="19" name="Picture 18" descr="A picture containing clipart&#10;&#10;Description automatically generated">
            <a:extLst>
              <a:ext uri="{FF2B5EF4-FFF2-40B4-BE49-F238E27FC236}">
                <a16:creationId xmlns:a16="http://schemas.microsoft.com/office/drawing/2014/main" id="{C989FE06-4644-4357-9B47-71A787560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757" y="3419775"/>
            <a:ext cx="301753" cy="313945"/>
          </a:xfrm>
          <a:prstGeom prst="rect">
            <a:avLst/>
          </a:prstGeom>
        </p:spPr>
      </p:pic>
      <p:pic>
        <p:nvPicPr>
          <p:cNvPr id="20" name="Picture 19" descr="A picture containing clipart&#10;&#10;Description automatically generated">
            <a:extLst>
              <a:ext uri="{FF2B5EF4-FFF2-40B4-BE49-F238E27FC236}">
                <a16:creationId xmlns:a16="http://schemas.microsoft.com/office/drawing/2014/main" id="{C394404C-5B24-4F20-89CB-9C43BD27AE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756" y="3888865"/>
            <a:ext cx="301753" cy="313945"/>
          </a:xfrm>
          <a:prstGeom prst="rect">
            <a:avLst/>
          </a:prstGeom>
        </p:spPr>
      </p:pic>
    </p:spTree>
    <p:extLst>
      <p:ext uri="{BB962C8B-B14F-4D97-AF65-F5344CB8AC3E}">
        <p14:creationId xmlns:p14="http://schemas.microsoft.com/office/powerpoint/2010/main" val="3942311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D4D9-42A4-4215-B319-B17422ED3D18}"/>
              </a:ext>
            </a:extLst>
          </p:cNvPr>
          <p:cNvSpPr>
            <a:spLocks noGrp="1"/>
          </p:cNvSpPr>
          <p:nvPr>
            <p:ph type="title"/>
          </p:nvPr>
        </p:nvSpPr>
        <p:spPr>
          <a:xfrm>
            <a:off x="0" y="0"/>
            <a:ext cx="12192000" cy="6858000"/>
          </a:xfrm>
        </p:spPr>
        <p:txBody>
          <a:bodyPr/>
          <a:lstStyle/>
          <a:p>
            <a:pPr>
              <a:tabLst>
                <a:tab pos="540000" algn="l"/>
              </a:tabLst>
            </a:pPr>
            <a:r>
              <a:rPr lang="en-US" dirty="0"/>
              <a:t>	What helps?</a:t>
            </a:r>
            <a:endParaRPr lang="en-AU" dirty="0"/>
          </a:p>
        </p:txBody>
      </p:sp>
      <p:pic>
        <p:nvPicPr>
          <p:cNvPr id="4" name="Picture 3">
            <a:extLst>
              <a:ext uri="{FF2B5EF4-FFF2-40B4-BE49-F238E27FC236}">
                <a16:creationId xmlns:a16="http://schemas.microsoft.com/office/drawing/2014/main" id="{1A052659-30DA-4E28-87AA-D643B6B7C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10" y="6050152"/>
            <a:ext cx="11709990" cy="453305"/>
          </a:xfrm>
          <a:prstGeom prst="rect">
            <a:avLst/>
          </a:prstGeom>
        </p:spPr>
      </p:pic>
    </p:spTree>
    <p:extLst>
      <p:ext uri="{BB962C8B-B14F-4D97-AF65-F5344CB8AC3E}">
        <p14:creationId xmlns:p14="http://schemas.microsoft.com/office/powerpoint/2010/main" val="466211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3D98E8-F1AE-4598-B84D-11FF72605EE1}"/>
              </a:ext>
            </a:extLst>
          </p:cNvPr>
          <p:cNvSpPr/>
          <p:nvPr/>
        </p:nvSpPr>
        <p:spPr>
          <a:xfrm>
            <a:off x="0" y="0"/>
            <a:ext cx="4699591" cy="6858000"/>
          </a:xfrm>
          <a:prstGeom prst="rect">
            <a:avLst/>
          </a:prstGeom>
          <a:solidFill>
            <a:srgbClr val="F3B3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BA01CF49-DCC9-4692-A86A-C1BA2D739465}"/>
              </a:ext>
            </a:extLst>
          </p:cNvPr>
          <p:cNvSpPr/>
          <p:nvPr/>
        </p:nvSpPr>
        <p:spPr>
          <a:xfrm>
            <a:off x="4699591" y="0"/>
            <a:ext cx="7495948" cy="6858000"/>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267328A6-CE75-4477-A188-34B0D1786929}"/>
              </a:ext>
            </a:extLst>
          </p:cNvPr>
          <p:cNvSpPr txBox="1"/>
          <p:nvPr/>
        </p:nvSpPr>
        <p:spPr>
          <a:xfrm>
            <a:off x="5306506" y="1239072"/>
            <a:ext cx="6763600" cy="4980851"/>
          </a:xfrm>
          <a:prstGeom prst="rect">
            <a:avLst/>
          </a:prstGeom>
          <a:noFill/>
        </p:spPr>
        <p:txBody>
          <a:bodyPr wrap="square">
            <a:spAutoFit/>
          </a:bodyPr>
          <a:lstStyle/>
          <a:p>
            <a:pPr>
              <a:lnSpc>
                <a:spcPct val="100000"/>
              </a:lnSpc>
              <a:spcBef>
                <a:spcPts val="800"/>
              </a:spcBef>
            </a:pPr>
            <a:r>
              <a:rPr lang="en-AU" sz="2400" dirty="0">
                <a:solidFill>
                  <a:schemeClr val="bg1"/>
                </a:solidFill>
                <a:latin typeface="Century Gothic"/>
                <a:cs typeface="Times New Roman"/>
              </a:rPr>
              <a:t>Practical support can look like a lot of things</a:t>
            </a:r>
          </a:p>
          <a:p>
            <a:pPr>
              <a:lnSpc>
                <a:spcPct val="100000"/>
              </a:lnSpc>
              <a:spcBef>
                <a:spcPts val="1800"/>
              </a:spcBef>
            </a:pPr>
            <a:r>
              <a:rPr lang="en-AU" sz="2400" dirty="0">
                <a:solidFill>
                  <a:schemeClr val="bg1"/>
                </a:solidFill>
                <a:latin typeface="Century Gothic"/>
                <a:cs typeface="Times New Roman"/>
              </a:rPr>
              <a:t>Consider offering ‘specific’ vs ‘general’ help</a:t>
            </a:r>
          </a:p>
          <a:p>
            <a:pPr>
              <a:lnSpc>
                <a:spcPct val="100000"/>
              </a:lnSpc>
              <a:spcBef>
                <a:spcPts val="1800"/>
              </a:spcBef>
            </a:pPr>
            <a:r>
              <a:rPr lang="en-AU" sz="2400" dirty="0">
                <a:solidFill>
                  <a:schemeClr val="bg1"/>
                </a:solidFill>
                <a:latin typeface="Century Gothic"/>
                <a:cs typeface="Times New Roman"/>
              </a:rPr>
              <a:t>Think about short vs long term needs</a:t>
            </a:r>
          </a:p>
          <a:p>
            <a:pPr>
              <a:spcBef>
                <a:spcPts val="1800"/>
              </a:spcBef>
            </a:pPr>
            <a:r>
              <a:rPr lang="en-AU" sz="2400" dirty="0">
                <a:solidFill>
                  <a:schemeClr val="bg1"/>
                </a:solidFill>
                <a:latin typeface="Century Gothic"/>
                <a:cs typeface="Times New Roman"/>
              </a:rPr>
              <a:t>You don’t need to do it alone</a:t>
            </a:r>
          </a:p>
          <a:p>
            <a:pPr>
              <a:spcBef>
                <a:spcPts val="1800"/>
              </a:spcBef>
            </a:pPr>
            <a:r>
              <a:rPr lang="en-AU" sz="2400" dirty="0">
                <a:solidFill>
                  <a:schemeClr val="bg1"/>
                </a:solidFill>
                <a:latin typeface="Century Gothic"/>
                <a:cs typeface="Times New Roman"/>
              </a:rPr>
              <a:t>Apps are available to help identify and coordinate support:</a:t>
            </a:r>
          </a:p>
          <a:p>
            <a:pPr marL="1257300" lvl="2" indent="-342900">
              <a:spcBef>
                <a:spcPts val="600"/>
              </a:spcBef>
              <a:buFont typeface="Arial" panose="020B0604020202020204" pitchFamily="34" charset="0"/>
              <a:buChar char="•"/>
            </a:pPr>
            <a:r>
              <a:rPr lang="en-AU" sz="2400" dirty="0">
                <a:solidFill>
                  <a:schemeClr val="bg1"/>
                </a:solidFill>
                <a:latin typeface="Century Gothic"/>
                <a:cs typeface="Times New Roman"/>
              </a:rPr>
              <a:t>Friend in Need</a:t>
            </a:r>
          </a:p>
          <a:p>
            <a:pPr marL="1257300" lvl="2" indent="-342900">
              <a:spcBef>
                <a:spcPts val="600"/>
              </a:spcBef>
              <a:buFont typeface="Arial" panose="020B0604020202020204" pitchFamily="34" charset="0"/>
              <a:buChar char="•"/>
            </a:pPr>
            <a:r>
              <a:rPr lang="en-AU" sz="2400" dirty="0">
                <a:solidFill>
                  <a:schemeClr val="bg1"/>
                </a:solidFill>
                <a:latin typeface="Century Gothic"/>
                <a:cs typeface="Times New Roman"/>
              </a:rPr>
              <a:t>Gather my Crew</a:t>
            </a:r>
          </a:p>
          <a:p>
            <a:pPr marL="1257300" lvl="2" indent="-342900">
              <a:spcBef>
                <a:spcPts val="600"/>
              </a:spcBef>
              <a:buFont typeface="Arial" panose="020B0604020202020204" pitchFamily="34" charset="0"/>
              <a:buChar char="•"/>
            </a:pPr>
            <a:r>
              <a:rPr lang="en-AU" sz="2400" dirty="0">
                <a:solidFill>
                  <a:schemeClr val="bg1"/>
                </a:solidFill>
                <a:latin typeface="Century Gothic"/>
                <a:cs typeface="Times New Roman"/>
              </a:rPr>
              <a:t>Meal train</a:t>
            </a:r>
          </a:p>
          <a:p>
            <a:pPr marL="0" indent="0">
              <a:lnSpc>
                <a:spcPct val="100000"/>
              </a:lnSpc>
              <a:spcBef>
                <a:spcPts val="800"/>
              </a:spcBef>
              <a:buNone/>
            </a:pPr>
            <a:endParaRPr lang="en-AU" sz="2000" dirty="0">
              <a:solidFill>
                <a:srgbClr val="191919"/>
              </a:solidFill>
              <a:latin typeface="Century Gothic"/>
              <a:cs typeface="Times New Roman"/>
            </a:endParaRPr>
          </a:p>
        </p:txBody>
      </p:sp>
      <p:pic>
        <p:nvPicPr>
          <p:cNvPr id="19" name="Graphic 2" descr="Dog with solid fill">
            <a:extLst>
              <a:ext uri="{FF2B5EF4-FFF2-40B4-BE49-F238E27FC236}">
                <a16:creationId xmlns:a16="http://schemas.microsoft.com/office/drawing/2014/main" id="{6D34B005-A7E0-4E7D-9F9B-486CA6A80F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060" y="1636996"/>
            <a:ext cx="914400" cy="914400"/>
          </a:xfrm>
          <a:prstGeom prst="rect">
            <a:avLst/>
          </a:prstGeom>
        </p:spPr>
      </p:pic>
      <p:pic>
        <p:nvPicPr>
          <p:cNvPr id="20" name="Graphic 10" descr="Woman changing Baby with solid fill">
            <a:extLst>
              <a:ext uri="{FF2B5EF4-FFF2-40B4-BE49-F238E27FC236}">
                <a16:creationId xmlns:a16="http://schemas.microsoft.com/office/drawing/2014/main" id="{03D471F8-E71B-44B9-A1C4-48AA4FA411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9496" y="1601179"/>
            <a:ext cx="914400" cy="914400"/>
          </a:xfrm>
          <a:prstGeom prst="rect">
            <a:avLst/>
          </a:prstGeom>
        </p:spPr>
      </p:pic>
      <p:pic>
        <p:nvPicPr>
          <p:cNvPr id="21" name="Graphic 11" descr="Cat with solid fill">
            <a:extLst>
              <a:ext uri="{FF2B5EF4-FFF2-40B4-BE49-F238E27FC236}">
                <a16:creationId xmlns:a16="http://schemas.microsoft.com/office/drawing/2014/main" id="{E48FE4DF-875A-481B-96E2-5080F1204C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7974" y="1945575"/>
            <a:ext cx="458857" cy="434010"/>
          </a:xfrm>
          <a:prstGeom prst="rect">
            <a:avLst/>
          </a:prstGeom>
        </p:spPr>
      </p:pic>
      <p:pic>
        <p:nvPicPr>
          <p:cNvPr id="22" name="Graphic 12" descr="Cooked turkey with solid fill">
            <a:extLst>
              <a:ext uri="{FF2B5EF4-FFF2-40B4-BE49-F238E27FC236}">
                <a16:creationId xmlns:a16="http://schemas.microsoft.com/office/drawing/2014/main" id="{0B389BD6-FC8F-4787-84D9-E606426B1D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21851" y="4326199"/>
            <a:ext cx="914400" cy="914400"/>
          </a:xfrm>
          <a:prstGeom prst="rect">
            <a:avLst/>
          </a:prstGeom>
        </p:spPr>
      </p:pic>
      <p:pic>
        <p:nvPicPr>
          <p:cNvPr id="23" name="Graphic 14" descr="Mop and bucket with solid fill">
            <a:extLst>
              <a:ext uri="{FF2B5EF4-FFF2-40B4-BE49-F238E27FC236}">
                <a16:creationId xmlns:a16="http://schemas.microsoft.com/office/drawing/2014/main" id="{E81887B8-3AA6-4E13-8238-46D70FDE613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21851" y="2759425"/>
            <a:ext cx="914400" cy="914400"/>
          </a:xfrm>
          <a:prstGeom prst="rect">
            <a:avLst/>
          </a:prstGeom>
        </p:spPr>
      </p:pic>
      <p:pic>
        <p:nvPicPr>
          <p:cNvPr id="25" name="Graphic 16" descr="Car with solid fill">
            <a:extLst>
              <a:ext uri="{FF2B5EF4-FFF2-40B4-BE49-F238E27FC236}">
                <a16:creationId xmlns:a16="http://schemas.microsoft.com/office/drawing/2014/main" id="{E9215153-426B-4F11-82A9-022843CCC08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0774" y="3039204"/>
            <a:ext cx="914400" cy="914400"/>
          </a:xfrm>
          <a:prstGeom prst="rect">
            <a:avLst/>
          </a:prstGeom>
        </p:spPr>
      </p:pic>
      <p:pic>
        <p:nvPicPr>
          <p:cNvPr id="26" name="Graphic 5" descr="Watering pot with solid fill">
            <a:extLst>
              <a:ext uri="{FF2B5EF4-FFF2-40B4-BE49-F238E27FC236}">
                <a16:creationId xmlns:a16="http://schemas.microsoft.com/office/drawing/2014/main" id="{F4DB5466-9A20-42A3-8EC6-3A935E3F6BB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0774" y="4441412"/>
            <a:ext cx="914400" cy="914400"/>
          </a:xfrm>
          <a:prstGeom prst="rect">
            <a:avLst/>
          </a:prstGeom>
        </p:spPr>
      </p:pic>
      <p:sp>
        <p:nvSpPr>
          <p:cNvPr id="12" name="Text Placeholder 6">
            <a:extLst>
              <a:ext uri="{FF2B5EF4-FFF2-40B4-BE49-F238E27FC236}">
                <a16:creationId xmlns:a16="http://schemas.microsoft.com/office/drawing/2014/main" id="{1DA01501-4BA8-4E13-8C79-E1EBB189EB41}"/>
              </a:ext>
            </a:extLst>
          </p:cNvPr>
          <p:cNvSpPr txBox="1">
            <a:spLocks/>
          </p:cNvSpPr>
          <p:nvPr/>
        </p:nvSpPr>
        <p:spPr>
          <a:xfrm>
            <a:off x="638826" y="3429000"/>
            <a:ext cx="4975788" cy="29091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AU" sz="1800" dirty="0">
              <a:solidFill>
                <a:srgbClr val="191919"/>
              </a:solidFill>
              <a:latin typeface="Century Gothic"/>
              <a:cs typeface="Times New Roman"/>
            </a:endParaRPr>
          </a:p>
        </p:txBody>
      </p:sp>
      <p:sp>
        <p:nvSpPr>
          <p:cNvPr id="15" name="TextBox 14">
            <a:extLst>
              <a:ext uri="{FF2B5EF4-FFF2-40B4-BE49-F238E27FC236}">
                <a16:creationId xmlns:a16="http://schemas.microsoft.com/office/drawing/2014/main" id="{9FDEB685-8152-4E1F-996E-281984367F34}"/>
              </a:ext>
            </a:extLst>
          </p:cNvPr>
          <p:cNvSpPr txBox="1"/>
          <p:nvPr/>
        </p:nvSpPr>
        <p:spPr>
          <a:xfrm>
            <a:off x="4696051" y="414093"/>
            <a:ext cx="7495948" cy="523220"/>
          </a:xfrm>
          <a:prstGeom prst="rect">
            <a:avLst/>
          </a:prstGeom>
          <a:noFill/>
        </p:spPr>
        <p:txBody>
          <a:bodyPr wrap="square">
            <a:spAutoFit/>
          </a:bodyPr>
          <a:lstStyle/>
          <a:p>
            <a:pPr algn="ctr"/>
            <a:r>
              <a:rPr lang="en-US" sz="2800" b="1" dirty="0">
                <a:solidFill>
                  <a:schemeClr val="bg1"/>
                </a:solidFill>
                <a:latin typeface="Century Gothic"/>
                <a:cs typeface="Times New Roman"/>
              </a:rPr>
              <a:t>Practical Support</a:t>
            </a:r>
            <a:endParaRPr lang="en-AU" sz="2800" b="1" dirty="0">
              <a:solidFill>
                <a:schemeClr val="bg1"/>
              </a:solidFill>
              <a:latin typeface="Century Gothic"/>
              <a:cs typeface="Times New Roman"/>
            </a:endParaRPr>
          </a:p>
        </p:txBody>
      </p:sp>
      <p:pic>
        <p:nvPicPr>
          <p:cNvPr id="17" name="Picture 16" descr="Shape&#10;&#10;Description automatically generated">
            <a:extLst>
              <a:ext uri="{FF2B5EF4-FFF2-40B4-BE49-F238E27FC236}">
                <a16:creationId xmlns:a16="http://schemas.microsoft.com/office/drawing/2014/main" id="{70A99FE5-6842-4AA7-965F-1DDEB680C16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51563" y="2536643"/>
            <a:ext cx="226466" cy="235616"/>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8967EE3A-A9FC-4EFC-9C21-8B6A425F00F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75609" y="1400154"/>
            <a:ext cx="211459" cy="220003"/>
          </a:xfrm>
          <a:prstGeom prst="rect">
            <a:avLst/>
          </a:prstGeom>
        </p:spPr>
      </p:pic>
      <p:pic>
        <p:nvPicPr>
          <p:cNvPr id="24" name="Picture 23" descr="A picture containing clipart&#10;&#10;Description automatically generated">
            <a:extLst>
              <a:ext uri="{FF2B5EF4-FFF2-40B4-BE49-F238E27FC236}">
                <a16:creationId xmlns:a16="http://schemas.microsoft.com/office/drawing/2014/main" id="{25929A06-C535-487A-82DF-1568FEFF175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44901" y="3187578"/>
            <a:ext cx="226466" cy="235616"/>
          </a:xfrm>
          <a:prstGeom prst="rect">
            <a:avLst/>
          </a:prstGeom>
        </p:spPr>
      </p:pic>
      <p:pic>
        <p:nvPicPr>
          <p:cNvPr id="27" name="Picture 26" descr="Shape&#10;&#10;Description automatically generated">
            <a:extLst>
              <a:ext uri="{FF2B5EF4-FFF2-40B4-BE49-F238E27FC236}">
                <a16:creationId xmlns:a16="http://schemas.microsoft.com/office/drawing/2014/main" id="{86D5D3E1-79A5-4595-9476-2C9749A1234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53361" y="3751602"/>
            <a:ext cx="253145" cy="263373"/>
          </a:xfrm>
          <a:prstGeom prst="rect">
            <a:avLst/>
          </a:prstGeom>
        </p:spPr>
      </p:pic>
      <p:pic>
        <p:nvPicPr>
          <p:cNvPr id="28" name="Picture 27" descr="A picture containing clipart&#10;&#10;Description automatically generated">
            <a:extLst>
              <a:ext uri="{FF2B5EF4-FFF2-40B4-BE49-F238E27FC236}">
                <a16:creationId xmlns:a16="http://schemas.microsoft.com/office/drawing/2014/main" id="{AC32642F-A496-4594-A743-F7083BBD905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69076" y="1953152"/>
            <a:ext cx="211459" cy="220003"/>
          </a:xfrm>
          <a:prstGeom prst="rect">
            <a:avLst/>
          </a:prstGeom>
        </p:spPr>
      </p:pic>
      <p:pic>
        <p:nvPicPr>
          <p:cNvPr id="29" name="Picture 28">
            <a:extLst>
              <a:ext uri="{FF2B5EF4-FFF2-40B4-BE49-F238E27FC236}">
                <a16:creationId xmlns:a16="http://schemas.microsoft.com/office/drawing/2014/main" id="{A20F2C3D-4F48-4715-9543-75B21D1D6A6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65810" y="6050152"/>
            <a:ext cx="4231762" cy="453305"/>
          </a:xfrm>
          <a:prstGeom prst="rect">
            <a:avLst/>
          </a:prstGeom>
        </p:spPr>
      </p:pic>
      <p:sp>
        <p:nvSpPr>
          <p:cNvPr id="30" name="TextBox 29">
            <a:extLst>
              <a:ext uri="{FF2B5EF4-FFF2-40B4-BE49-F238E27FC236}">
                <a16:creationId xmlns:a16="http://schemas.microsoft.com/office/drawing/2014/main" id="{C41E7792-21B1-412F-A7D8-D3DA2D4215DD}"/>
              </a:ext>
            </a:extLst>
          </p:cNvPr>
          <p:cNvSpPr txBox="1"/>
          <p:nvPr/>
        </p:nvSpPr>
        <p:spPr>
          <a:xfrm>
            <a:off x="403922" y="6313313"/>
            <a:ext cx="11170877" cy="338554"/>
          </a:xfrm>
          <a:prstGeom prst="rect">
            <a:avLst/>
          </a:prstGeom>
          <a:noFill/>
        </p:spPr>
        <p:txBody>
          <a:bodyPr wrap="square">
            <a:spAutoFit/>
          </a:bodyPr>
          <a:lstStyle/>
          <a:p>
            <a:r>
              <a:rPr lang="en-US" sz="1600" dirty="0">
                <a:solidFill>
                  <a:schemeClr val="bg1"/>
                </a:solidFill>
                <a:latin typeface="Century Gothic"/>
                <a:cs typeface="Times New Roman"/>
              </a:rPr>
              <a:t>What Helps</a:t>
            </a:r>
            <a:endParaRPr lang="en-AU" sz="1600" dirty="0">
              <a:solidFill>
                <a:schemeClr val="bg1"/>
              </a:solidFill>
              <a:latin typeface="Century Gothic"/>
              <a:cs typeface="Times New Roman"/>
            </a:endParaRPr>
          </a:p>
        </p:txBody>
      </p:sp>
    </p:spTree>
    <p:extLst>
      <p:ext uri="{BB962C8B-B14F-4D97-AF65-F5344CB8AC3E}">
        <p14:creationId xmlns:p14="http://schemas.microsoft.com/office/powerpoint/2010/main" val="3872260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E919C6-84BA-49C0-A1D4-8E4CCD44FF66}"/>
              </a:ext>
            </a:extLst>
          </p:cNvPr>
          <p:cNvSpPr/>
          <p:nvPr/>
        </p:nvSpPr>
        <p:spPr>
          <a:xfrm>
            <a:off x="0" y="0"/>
            <a:ext cx="12192000" cy="6858000"/>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2822DA9B-26FB-4C58-BDCE-B061C152F9F0}"/>
              </a:ext>
            </a:extLst>
          </p:cNvPr>
          <p:cNvSpPr txBox="1"/>
          <p:nvPr/>
        </p:nvSpPr>
        <p:spPr>
          <a:xfrm>
            <a:off x="0" y="414093"/>
            <a:ext cx="12191999" cy="523220"/>
          </a:xfrm>
          <a:prstGeom prst="rect">
            <a:avLst/>
          </a:prstGeom>
          <a:noFill/>
        </p:spPr>
        <p:txBody>
          <a:bodyPr wrap="square">
            <a:spAutoFit/>
          </a:bodyPr>
          <a:lstStyle/>
          <a:p>
            <a:pPr algn="ctr"/>
            <a:r>
              <a:rPr lang="en-US" sz="2800" b="1" dirty="0">
                <a:solidFill>
                  <a:schemeClr val="bg1"/>
                </a:solidFill>
                <a:latin typeface="Century Gothic"/>
                <a:cs typeface="Times New Roman"/>
              </a:rPr>
              <a:t>Talking to people and being listened to</a:t>
            </a:r>
            <a:endParaRPr lang="en-AU" sz="2800" b="1" dirty="0">
              <a:solidFill>
                <a:schemeClr val="bg1"/>
              </a:solidFill>
              <a:latin typeface="Century Gothic"/>
              <a:cs typeface="Times New Roman"/>
            </a:endParaRPr>
          </a:p>
        </p:txBody>
      </p:sp>
      <p:pic>
        <p:nvPicPr>
          <p:cNvPr id="27" name="Picture 2" descr="A picture containing person&#10;&#10;Description automatically generated">
            <a:extLst>
              <a:ext uri="{FF2B5EF4-FFF2-40B4-BE49-F238E27FC236}">
                <a16:creationId xmlns:a16="http://schemas.microsoft.com/office/drawing/2014/main" id="{E82686B8-4AE6-4E1F-8B63-7B5D8F7BAE67}"/>
              </a:ext>
            </a:extLst>
          </p:cNvPr>
          <p:cNvPicPr>
            <a:picLocks noChangeAspect="1"/>
          </p:cNvPicPr>
          <p:nvPr/>
        </p:nvPicPr>
        <p:blipFill rotWithShape="1">
          <a:blip r:embed="rId3"/>
          <a:srcRect l="17857" t="67" r="17573" b="208"/>
          <a:stretch/>
        </p:blipFill>
        <p:spPr>
          <a:xfrm>
            <a:off x="916357" y="1954793"/>
            <a:ext cx="1656000" cy="1656000"/>
          </a:xfrm>
          <a:prstGeom prst="ellipse">
            <a:avLst/>
          </a:prstGeom>
        </p:spPr>
      </p:pic>
      <p:sp>
        <p:nvSpPr>
          <p:cNvPr id="40" name="TextBox 39">
            <a:extLst>
              <a:ext uri="{FF2B5EF4-FFF2-40B4-BE49-F238E27FC236}">
                <a16:creationId xmlns:a16="http://schemas.microsoft.com/office/drawing/2014/main" id="{C30CB412-1726-4565-A8DB-41450D313302}"/>
              </a:ext>
            </a:extLst>
          </p:cNvPr>
          <p:cNvSpPr txBox="1"/>
          <p:nvPr/>
        </p:nvSpPr>
        <p:spPr>
          <a:xfrm>
            <a:off x="463087" y="3869066"/>
            <a:ext cx="2562539" cy="1323439"/>
          </a:xfrm>
          <a:prstGeom prst="rect">
            <a:avLst/>
          </a:prstGeom>
          <a:noFill/>
        </p:spPr>
        <p:txBody>
          <a:bodyPr wrap="square">
            <a:spAutoFit/>
          </a:bodyPr>
          <a:lstStyle/>
          <a:p>
            <a:pPr algn="ctr"/>
            <a:r>
              <a:rPr lang="en-US" sz="2000" dirty="0">
                <a:solidFill>
                  <a:schemeClr val="bg1"/>
                </a:solidFill>
                <a:latin typeface="Century Gothic"/>
                <a:cs typeface="Times New Roman"/>
              </a:rPr>
              <a:t>Friend</a:t>
            </a:r>
          </a:p>
          <a:p>
            <a:pPr algn="ctr"/>
            <a:r>
              <a:rPr lang="en-US" sz="2000" dirty="0">
                <a:solidFill>
                  <a:schemeClr val="bg1"/>
                </a:solidFill>
                <a:latin typeface="Century Gothic"/>
                <a:cs typeface="Times New Roman"/>
              </a:rPr>
              <a:t>Family</a:t>
            </a:r>
          </a:p>
          <a:p>
            <a:pPr algn="ctr"/>
            <a:r>
              <a:rPr lang="en-US" sz="2000" dirty="0" err="1">
                <a:solidFill>
                  <a:schemeClr val="bg1"/>
                </a:solidFill>
                <a:latin typeface="Century Gothic"/>
                <a:cs typeface="Times New Roman"/>
              </a:rPr>
              <a:t>Neighbour</a:t>
            </a:r>
            <a:endParaRPr lang="en-US" sz="2000" dirty="0">
              <a:solidFill>
                <a:schemeClr val="bg1"/>
              </a:solidFill>
              <a:latin typeface="Century Gothic"/>
              <a:cs typeface="Times New Roman"/>
            </a:endParaRPr>
          </a:p>
          <a:p>
            <a:pPr algn="ctr"/>
            <a:r>
              <a:rPr lang="en-US" sz="2000" dirty="0">
                <a:solidFill>
                  <a:schemeClr val="bg1"/>
                </a:solidFill>
                <a:latin typeface="Century Gothic"/>
                <a:cs typeface="Times New Roman"/>
              </a:rPr>
              <a:t>Colleague</a:t>
            </a:r>
            <a:endParaRPr lang="en-AU" sz="2000" dirty="0">
              <a:solidFill>
                <a:schemeClr val="bg1"/>
              </a:solidFill>
              <a:latin typeface="Century Gothic"/>
              <a:cs typeface="Times New Roman"/>
            </a:endParaRPr>
          </a:p>
        </p:txBody>
      </p:sp>
      <p:sp>
        <p:nvSpPr>
          <p:cNvPr id="42" name="TextBox 41">
            <a:extLst>
              <a:ext uri="{FF2B5EF4-FFF2-40B4-BE49-F238E27FC236}">
                <a16:creationId xmlns:a16="http://schemas.microsoft.com/office/drawing/2014/main" id="{0599195C-FBC7-4211-A797-BBD354961DAE}"/>
              </a:ext>
            </a:extLst>
          </p:cNvPr>
          <p:cNvSpPr txBox="1"/>
          <p:nvPr/>
        </p:nvSpPr>
        <p:spPr>
          <a:xfrm>
            <a:off x="8734047" y="3869066"/>
            <a:ext cx="2562539" cy="400110"/>
          </a:xfrm>
          <a:prstGeom prst="rect">
            <a:avLst/>
          </a:prstGeom>
          <a:noFill/>
        </p:spPr>
        <p:txBody>
          <a:bodyPr wrap="square">
            <a:spAutoFit/>
          </a:bodyPr>
          <a:lstStyle/>
          <a:p>
            <a:pPr algn="ctr"/>
            <a:r>
              <a:rPr lang="en-US" sz="2000" dirty="0">
                <a:solidFill>
                  <a:schemeClr val="bg1"/>
                </a:solidFill>
                <a:latin typeface="Century Gothic"/>
                <a:cs typeface="Times New Roman"/>
              </a:rPr>
              <a:t>Support group</a:t>
            </a:r>
            <a:endParaRPr lang="en-AU" sz="2000" dirty="0">
              <a:solidFill>
                <a:schemeClr val="bg1"/>
              </a:solidFill>
              <a:latin typeface="Century Gothic"/>
              <a:cs typeface="Times New Roman"/>
            </a:endParaRPr>
          </a:p>
        </p:txBody>
      </p:sp>
      <p:sp>
        <p:nvSpPr>
          <p:cNvPr id="44" name="TextBox 43">
            <a:extLst>
              <a:ext uri="{FF2B5EF4-FFF2-40B4-BE49-F238E27FC236}">
                <a16:creationId xmlns:a16="http://schemas.microsoft.com/office/drawing/2014/main" id="{FA43963E-851F-41CC-9024-52492316CEA1}"/>
              </a:ext>
            </a:extLst>
          </p:cNvPr>
          <p:cNvSpPr txBox="1"/>
          <p:nvPr/>
        </p:nvSpPr>
        <p:spPr>
          <a:xfrm>
            <a:off x="3311928" y="3869066"/>
            <a:ext cx="2562538" cy="400110"/>
          </a:xfrm>
          <a:prstGeom prst="rect">
            <a:avLst/>
          </a:prstGeom>
          <a:noFill/>
        </p:spPr>
        <p:txBody>
          <a:bodyPr wrap="square">
            <a:spAutoFit/>
          </a:bodyPr>
          <a:lstStyle/>
          <a:p>
            <a:pPr algn="ctr"/>
            <a:r>
              <a:rPr lang="en-US" sz="2000" dirty="0">
                <a:solidFill>
                  <a:schemeClr val="bg1"/>
                </a:solidFill>
                <a:latin typeface="Century Gothic"/>
                <a:cs typeface="Times New Roman"/>
              </a:rPr>
              <a:t>Phone help line</a:t>
            </a:r>
            <a:endParaRPr lang="en-AU" sz="2000" dirty="0">
              <a:solidFill>
                <a:schemeClr val="bg1"/>
              </a:solidFill>
              <a:latin typeface="Century Gothic"/>
              <a:cs typeface="Times New Roman"/>
            </a:endParaRPr>
          </a:p>
        </p:txBody>
      </p:sp>
      <p:sp>
        <p:nvSpPr>
          <p:cNvPr id="46" name="TextBox 45">
            <a:extLst>
              <a:ext uri="{FF2B5EF4-FFF2-40B4-BE49-F238E27FC236}">
                <a16:creationId xmlns:a16="http://schemas.microsoft.com/office/drawing/2014/main" id="{E6A670E3-132C-4B9B-966D-52E4E9FA430B}"/>
              </a:ext>
            </a:extLst>
          </p:cNvPr>
          <p:cNvSpPr txBox="1"/>
          <p:nvPr/>
        </p:nvSpPr>
        <p:spPr>
          <a:xfrm>
            <a:off x="5956656" y="3869066"/>
            <a:ext cx="2741077" cy="1231106"/>
          </a:xfrm>
          <a:prstGeom prst="rect">
            <a:avLst/>
          </a:prstGeom>
          <a:noFill/>
        </p:spPr>
        <p:txBody>
          <a:bodyPr wrap="square">
            <a:spAutoFit/>
          </a:bodyPr>
          <a:lstStyle/>
          <a:p>
            <a:pPr algn="ctr"/>
            <a:r>
              <a:rPr lang="en-US" sz="2000" dirty="0">
                <a:solidFill>
                  <a:schemeClr val="bg1"/>
                </a:solidFill>
                <a:latin typeface="Century Gothic"/>
                <a:cs typeface="Times New Roman"/>
              </a:rPr>
              <a:t>Counsellor:</a:t>
            </a:r>
          </a:p>
          <a:p>
            <a:pPr algn="ctr"/>
            <a:r>
              <a:rPr lang="en-US" dirty="0">
                <a:solidFill>
                  <a:schemeClr val="bg1"/>
                </a:solidFill>
                <a:latin typeface="Century Gothic"/>
                <a:cs typeface="Times New Roman"/>
              </a:rPr>
              <a:t>Psychologist</a:t>
            </a:r>
          </a:p>
          <a:p>
            <a:pPr algn="ctr"/>
            <a:r>
              <a:rPr lang="en-US" dirty="0">
                <a:solidFill>
                  <a:schemeClr val="bg1"/>
                </a:solidFill>
                <a:latin typeface="Century Gothic"/>
                <a:cs typeface="Times New Roman"/>
              </a:rPr>
              <a:t>Relationship counsellor</a:t>
            </a:r>
          </a:p>
          <a:p>
            <a:pPr algn="ctr"/>
            <a:r>
              <a:rPr lang="en-US" dirty="0">
                <a:solidFill>
                  <a:schemeClr val="bg1"/>
                </a:solidFill>
                <a:latin typeface="Century Gothic"/>
                <a:cs typeface="Times New Roman"/>
              </a:rPr>
              <a:t>Financial counsellor</a:t>
            </a:r>
            <a:endParaRPr lang="en-AU" dirty="0">
              <a:solidFill>
                <a:schemeClr val="bg1"/>
              </a:solidFill>
              <a:latin typeface="Century Gothic"/>
              <a:cs typeface="Times New Roman"/>
            </a:endParaRPr>
          </a:p>
        </p:txBody>
      </p:sp>
      <p:pic>
        <p:nvPicPr>
          <p:cNvPr id="12" name="Picture 11" descr="A picture containing person, person&#10;&#10;Description automatically generated">
            <a:extLst>
              <a:ext uri="{FF2B5EF4-FFF2-40B4-BE49-F238E27FC236}">
                <a16:creationId xmlns:a16="http://schemas.microsoft.com/office/drawing/2014/main" id="{984EE1C9-DD73-444F-8ACD-75EF8113C545}"/>
              </a:ext>
            </a:extLst>
          </p:cNvPr>
          <p:cNvPicPr>
            <a:picLocks noChangeAspect="1"/>
          </p:cNvPicPr>
          <p:nvPr/>
        </p:nvPicPr>
        <p:blipFill rotWithShape="1">
          <a:blip r:embed="rId4">
            <a:extLst>
              <a:ext uri="{28A0092B-C50C-407E-A947-70E740481C1C}">
                <a14:useLocalDpi xmlns:a14="http://schemas.microsoft.com/office/drawing/2010/main" val="0"/>
              </a:ext>
            </a:extLst>
          </a:blip>
          <a:srcRect l="30066" t="863" r="1350" b="-863"/>
          <a:stretch/>
        </p:blipFill>
        <p:spPr>
          <a:xfrm>
            <a:off x="6528730" y="1949387"/>
            <a:ext cx="1696084" cy="1696084"/>
          </a:xfrm>
          <a:prstGeom prst="ellipse">
            <a:avLst/>
          </a:prstGeom>
        </p:spPr>
      </p:pic>
      <p:pic>
        <p:nvPicPr>
          <p:cNvPr id="13" name="Picture 12" descr="A picture containing person, person, people&#10;&#10;Description automatically generated">
            <a:extLst>
              <a:ext uri="{FF2B5EF4-FFF2-40B4-BE49-F238E27FC236}">
                <a16:creationId xmlns:a16="http://schemas.microsoft.com/office/drawing/2014/main" id="{30AAE903-FEFD-4BD2-AC3E-21696DB6166A}"/>
              </a:ext>
            </a:extLst>
          </p:cNvPr>
          <p:cNvPicPr>
            <a:picLocks noChangeAspect="1"/>
          </p:cNvPicPr>
          <p:nvPr/>
        </p:nvPicPr>
        <p:blipFill rotWithShape="1">
          <a:blip r:embed="rId5">
            <a:extLst>
              <a:ext uri="{28A0092B-C50C-407E-A947-70E740481C1C}">
                <a14:useLocalDpi xmlns:a14="http://schemas.microsoft.com/office/drawing/2010/main" val="0"/>
              </a:ext>
            </a:extLst>
          </a:blip>
          <a:srcRect l="22813" t="571" r="8603" b="-571"/>
          <a:stretch/>
        </p:blipFill>
        <p:spPr>
          <a:xfrm>
            <a:off x="9356282" y="1954792"/>
            <a:ext cx="1662560" cy="1662560"/>
          </a:xfrm>
          <a:prstGeom prst="ellipse">
            <a:avLst/>
          </a:prstGeom>
        </p:spPr>
      </p:pic>
      <p:pic>
        <p:nvPicPr>
          <p:cNvPr id="15" name="Picture 14">
            <a:extLst>
              <a:ext uri="{FF2B5EF4-FFF2-40B4-BE49-F238E27FC236}">
                <a16:creationId xmlns:a16="http://schemas.microsoft.com/office/drawing/2014/main" id="{5749348F-DEA6-4674-BAD1-CE49CA4804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810" y="6050152"/>
            <a:ext cx="11709990" cy="453305"/>
          </a:xfrm>
          <a:prstGeom prst="rect">
            <a:avLst/>
          </a:prstGeom>
        </p:spPr>
      </p:pic>
      <p:sp>
        <p:nvSpPr>
          <p:cNvPr id="16" name="TextBox 15">
            <a:extLst>
              <a:ext uri="{FF2B5EF4-FFF2-40B4-BE49-F238E27FC236}">
                <a16:creationId xmlns:a16="http://schemas.microsoft.com/office/drawing/2014/main" id="{9F70EA08-E351-44A9-A9ED-2ADEF376AE1B}"/>
              </a:ext>
            </a:extLst>
          </p:cNvPr>
          <p:cNvSpPr txBox="1"/>
          <p:nvPr/>
        </p:nvSpPr>
        <p:spPr>
          <a:xfrm>
            <a:off x="403922" y="6313313"/>
            <a:ext cx="11170877" cy="338554"/>
          </a:xfrm>
          <a:prstGeom prst="rect">
            <a:avLst/>
          </a:prstGeom>
          <a:noFill/>
        </p:spPr>
        <p:txBody>
          <a:bodyPr wrap="square">
            <a:spAutoFit/>
          </a:bodyPr>
          <a:lstStyle/>
          <a:p>
            <a:r>
              <a:rPr lang="en-US" sz="1600" dirty="0">
                <a:solidFill>
                  <a:schemeClr val="bg1"/>
                </a:solidFill>
                <a:latin typeface="Century Gothic"/>
                <a:cs typeface="Times New Roman"/>
              </a:rPr>
              <a:t>What Helps</a:t>
            </a:r>
            <a:endParaRPr lang="en-AU" sz="1600" dirty="0">
              <a:solidFill>
                <a:schemeClr val="bg1"/>
              </a:solidFill>
              <a:latin typeface="Century Gothic"/>
              <a:cs typeface="Times New Roman"/>
            </a:endParaRPr>
          </a:p>
        </p:txBody>
      </p:sp>
      <p:pic>
        <p:nvPicPr>
          <p:cNvPr id="3" name="Picture 2" descr="A person sitting on a couch and holding a phone to her face&#10;&#10;Description automatically generated with low confidence">
            <a:extLst>
              <a:ext uri="{FF2B5EF4-FFF2-40B4-BE49-F238E27FC236}">
                <a16:creationId xmlns:a16="http://schemas.microsoft.com/office/drawing/2014/main" id="{41EB0A18-1876-4B1E-AE31-E56A5DC6E9F0}"/>
              </a:ext>
            </a:extLst>
          </p:cNvPr>
          <p:cNvPicPr>
            <a:picLocks noChangeAspect="1"/>
          </p:cNvPicPr>
          <p:nvPr/>
        </p:nvPicPr>
        <p:blipFill rotWithShape="1">
          <a:blip r:embed="rId7">
            <a:extLst>
              <a:ext uri="{28A0092B-C50C-407E-A947-70E740481C1C}">
                <a14:useLocalDpi xmlns:a14="http://schemas.microsoft.com/office/drawing/2010/main" val="0"/>
              </a:ext>
            </a:extLst>
          </a:blip>
          <a:srcRect l="26746" t="78" r="6454" b="-78"/>
          <a:stretch/>
        </p:blipFill>
        <p:spPr>
          <a:xfrm>
            <a:off x="3703825" y="1949387"/>
            <a:ext cx="1652093" cy="1652093"/>
          </a:xfrm>
          <a:prstGeom prst="ellipse">
            <a:avLst/>
          </a:prstGeom>
        </p:spPr>
      </p:pic>
    </p:spTree>
    <p:extLst>
      <p:ext uri="{BB962C8B-B14F-4D97-AF65-F5344CB8AC3E}">
        <p14:creationId xmlns:p14="http://schemas.microsoft.com/office/powerpoint/2010/main" val="4203473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E919C6-84BA-49C0-A1D4-8E4CCD44FF66}"/>
              </a:ext>
            </a:extLst>
          </p:cNvPr>
          <p:cNvSpPr/>
          <p:nvPr/>
        </p:nvSpPr>
        <p:spPr>
          <a:xfrm>
            <a:off x="3539" y="0"/>
            <a:ext cx="12192000" cy="6858000"/>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a:extLst>
              <a:ext uri="{FF2B5EF4-FFF2-40B4-BE49-F238E27FC236}">
                <a16:creationId xmlns:a16="http://schemas.microsoft.com/office/drawing/2014/main" id="{C30CB412-1726-4565-A8DB-41450D313302}"/>
              </a:ext>
            </a:extLst>
          </p:cNvPr>
          <p:cNvSpPr txBox="1"/>
          <p:nvPr/>
        </p:nvSpPr>
        <p:spPr>
          <a:xfrm>
            <a:off x="659219" y="3869066"/>
            <a:ext cx="2366407" cy="707886"/>
          </a:xfrm>
          <a:prstGeom prst="rect">
            <a:avLst/>
          </a:prstGeom>
          <a:noFill/>
        </p:spPr>
        <p:txBody>
          <a:bodyPr wrap="square">
            <a:spAutoFit/>
          </a:bodyPr>
          <a:lstStyle/>
          <a:p>
            <a:pPr algn="ctr"/>
            <a:r>
              <a:rPr lang="en-US" sz="2000" dirty="0">
                <a:solidFill>
                  <a:schemeClr val="bg1"/>
                </a:solidFill>
                <a:latin typeface="Century Gothic"/>
                <a:cs typeface="Times New Roman"/>
              </a:rPr>
              <a:t>Spending time with friends</a:t>
            </a:r>
          </a:p>
        </p:txBody>
      </p:sp>
      <p:sp>
        <p:nvSpPr>
          <p:cNvPr id="42" name="TextBox 41">
            <a:extLst>
              <a:ext uri="{FF2B5EF4-FFF2-40B4-BE49-F238E27FC236}">
                <a16:creationId xmlns:a16="http://schemas.microsoft.com/office/drawing/2014/main" id="{0599195C-FBC7-4211-A797-BBD354961DAE}"/>
              </a:ext>
            </a:extLst>
          </p:cNvPr>
          <p:cNvSpPr txBox="1"/>
          <p:nvPr/>
        </p:nvSpPr>
        <p:spPr>
          <a:xfrm>
            <a:off x="8999864" y="3869066"/>
            <a:ext cx="2562539" cy="707886"/>
          </a:xfrm>
          <a:prstGeom prst="rect">
            <a:avLst/>
          </a:prstGeom>
          <a:noFill/>
        </p:spPr>
        <p:txBody>
          <a:bodyPr wrap="square">
            <a:spAutoFit/>
          </a:bodyPr>
          <a:lstStyle/>
          <a:p>
            <a:pPr algn="ctr"/>
            <a:r>
              <a:rPr lang="en-US" sz="2000" dirty="0">
                <a:solidFill>
                  <a:schemeClr val="bg1"/>
                </a:solidFill>
                <a:latin typeface="Century Gothic"/>
                <a:cs typeface="Times New Roman"/>
              </a:rPr>
              <a:t>Contributing to community events</a:t>
            </a:r>
            <a:endParaRPr lang="en-AU" sz="2000" dirty="0">
              <a:solidFill>
                <a:schemeClr val="bg1"/>
              </a:solidFill>
              <a:latin typeface="Century Gothic"/>
              <a:cs typeface="Times New Roman"/>
            </a:endParaRPr>
          </a:p>
        </p:txBody>
      </p:sp>
      <p:sp>
        <p:nvSpPr>
          <p:cNvPr id="44" name="TextBox 43">
            <a:extLst>
              <a:ext uri="{FF2B5EF4-FFF2-40B4-BE49-F238E27FC236}">
                <a16:creationId xmlns:a16="http://schemas.microsoft.com/office/drawing/2014/main" id="{FA43963E-851F-41CC-9024-52492316CEA1}"/>
              </a:ext>
            </a:extLst>
          </p:cNvPr>
          <p:cNvSpPr txBox="1"/>
          <p:nvPr/>
        </p:nvSpPr>
        <p:spPr>
          <a:xfrm>
            <a:off x="3375726" y="3869066"/>
            <a:ext cx="2562538" cy="707886"/>
          </a:xfrm>
          <a:prstGeom prst="rect">
            <a:avLst/>
          </a:prstGeom>
          <a:noFill/>
        </p:spPr>
        <p:txBody>
          <a:bodyPr wrap="square">
            <a:spAutoFit/>
          </a:bodyPr>
          <a:lstStyle/>
          <a:p>
            <a:pPr algn="ctr"/>
            <a:r>
              <a:rPr lang="en-US" sz="2000" dirty="0">
                <a:solidFill>
                  <a:schemeClr val="bg1"/>
                </a:solidFill>
                <a:latin typeface="Century Gothic"/>
                <a:cs typeface="Times New Roman"/>
              </a:rPr>
              <a:t>Joining a club or community </a:t>
            </a:r>
            <a:r>
              <a:rPr lang="en-US" sz="2000" dirty="0" err="1">
                <a:solidFill>
                  <a:schemeClr val="bg1"/>
                </a:solidFill>
                <a:latin typeface="Century Gothic"/>
                <a:cs typeface="Times New Roman"/>
              </a:rPr>
              <a:t>centre</a:t>
            </a:r>
            <a:endParaRPr lang="en-US" sz="2000" dirty="0">
              <a:solidFill>
                <a:schemeClr val="bg1"/>
              </a:solidFill>
              <a:latin typeface="Century Gothic"/>
              <a:cs typeface="Times New Roman"/>
            </a:endParaRPr>
          </a:p>
        </p:txBody>
      </p:sp>
      <p:sp>
        <p:nvSpPr>
          <p:cNvPr id="46" name="TextBox 45">
            <a:extLst>
              <a:ext uri="{FF2B5EF4-FFF2-40B4-BE49-F238E27FC236}">
                <a16:creationId xmlns:a16="http://schemas.microsoft.com/office/drawing/2014/main" id="{E6A670E3-132C-4B9B-966D-52E4E9FA430B}"/>
              </a:ext>
            </a:extLst>
          </p:cNvPr>
          <p:cNvSpPr txBox="1"/>
          <p:nvPr/>
        </p:nvSpPr>
        <p:spPr>
          <a:xfrm>
            <a:off x="6190576" y="3869066"/>
            <a:ext cx="2741077" cy="707886"/>
          </a:xfrm>
          <a:prstGeom prst="rect">
            <a:avLst/>
          </a:prstGeom>
          <a:noFill/>
        </p:spPr>
        <p:txBody>
          <a:bodyPr wrap="square">
            <a:spAutoFit/>
          </a:bodyPr>
          <a:lstStyle/>
          <a:p>
            <a:pPr algn="ctr"/>
            <a:r>
              <a:rPr lang="en-US" sz="2000" dirty="0">
                <a:solidFill>
                  <a:schemeClr val="bg1"/>
                </a:solidFill>
                <a:latin typeface="Century Gothic"/>
                <a:cs typeface="Times New Roman"/>
              </a:rPr>
              <a:t>Trying a new activity with others</a:t>
            </a:r>
          </a:p>
        </p:txBody>
      </p:sp>
      <p:pic>
        <p:nvPicPr>
          <p:cNvPr id="15" name="Picture 14">
            <a:extLst>
              <a:ext uri="{FF2B5EF4-FFF2-40B4-BE49-F238E27FC236}">
                <a16:creationId xmlns:a16="http://schemas.microsoft.com/office/drawing/2014/main" id="{5749348F-DEA6-4674-BAD1-CE49CA480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10" y="6050152"/>
            <a:ext cx="11709990" cy="453305"/>
          </a:xfrm>
          <a:prstGeom prst="rect">
            <a:avLst/>
          </a:prstGeom>
        </p:spPr>
      </p:pic>
      <p:sp>
        <p:nvSpPr>
          <p:cNvPr id="16" name="TextBox 15">
            <a:extLst>
              <a:ext uri="{FF2B5EF4-FFF2-40B4-BE49-F238E27FC236}">
                <a16:creationId xmlns:a16="http://schemas.microsoft.com/office/drawing/2014/main" id="{9F70EA08-E351-44A9-A9ED-2ADEF376AE1B}"/>
              </a:ext>
            </a:extLst>
          </p:cNvPr>
          <p:cNvSpPr txBox="1"/>
          <p:nvPr/>
        </p:nvSpPr>
        <p:spPr>
          <a:xfrm>
            <a:off x="403922" y="6313313"/>
            <a:ext cx="11170877" cy="338554"/>
          </a:xfrm>
          <a:prstGeom prst="rect">
            <a:avLst/>
          </a:prstGeom>
          <a:noFill/>
        </p:spPr>
        <p:txBody>
          <a:bodyPr wrap="square">
            <a:spAutoFit/>
          </a:bodyPr>
          <a:lstStyle/>
          <a:p>
            <a:r>
              <a:rPr lang="en-US" sz="1600" dirty="0">
                <a:solidFill>
                  <a:schemeClr val="bg1"/>
                </a:solidFill>
                <a:latin typeface="Century Gothic"/>
                <a:cs typeface="Times New Roman"/>
              </a:rPr>
              <a:t>What Helps</a:t>
            </a:r>
            <a:endParaRPr lang="en-AU" sz="1600" dirty="0">
              <a:solidFill>
                <a:schemeClr val="bg1"/>
              </a:solidFill>
              <a:latin typeface="Century Gothic"/>
              <a:cs typeface="Times New Roman"/>
            </a:endParaRPr>
          </a:p>
        </p:txBody>
      </p:sp>
      <p:pic>
        <p:nvPicPr>
          <p:cNvPr id="14" name="Picture 13" descr="A group of people sitting around a table&#10;&#10;Description automatically generated with medium confidence">
            <a:extLst>
              <a:ext uri="{FF2B5EF4-FFF2-40B4-BE49-F238E27FC236}">
                <a16:creationId xmlns:a16="http://schemas.microsoft.com/office/drawing/2014/main" id="{CD22B6CA-D0F5-435B-92E1-47CE2684678B}"/>
              </a:ext>
            </a:extLst>
          </p:cNvPr>
          <p:cNvPicPr>
            <a:picLocks noChangeAspect="1"/>
          </p:cNvPicPr>
          <p:nvPr/>
        </p:nvPicPr>
        <p:blipFill rotWithShape="1">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l="19149" r="19149"/>
          <a:stretch/>
        </p:blipFill>
        <p:spPr>
          <a:xfrm>
            <a:off x="962727" y="2006791"/>
            <a:ext cx="1687456" cy="1687456"/>
          </a:xfrm>
          <a:prstGeom prst="ellipse">
            <a:avLst/>
          </a:prstGeom>
        </p:spPr>
      </p:pic>
      <p:pic>
        <p:nvPicPr>
          <p:cNvPr id="17" name="Picture 16" descr="A picture containing person, sport, people, group&#10;&#10;Description automatically generated">
            <a:extLst>
              <a:ext uri="{FF2B5EF4-FFF2-40B4-BE49-F238E27FC236}">
                <a16:creationId xmlns:a16="http://schemas.microsoft.com/office/drawing/2014/main" id="{A1C565EF-5C96-4897-9F35-B8554C6B7AF8}"/>
              </a:ext>
            </a:extLst>
          </p:cNvPr>
          <p:cNvPicPr>
            <a:picLocks noChangeAspect="1"/>
          </p:cNvPicPr>
          <p:nvPr/>
        </p:nvPicPr>
        <p:blipFill rotWithShape="1">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rcRect l="19238" r="19238"/>
          <a:stretch/>
        </p:blipFill>
        <p:spPr>
          <a:xfrm>
            <a:off x="3781627" y="2027638"/>
            <a:ext cx="1682545" cy="1682545"/>
          </a:xfrm>
          <a:prstGeom prst="ellipse">
            <a:avLst/>
          </a:prstGeom>
        </p:spPr>
      </p:pic>
      <p:pic>
        <p:nvPicPr>
          <p:cNvPr id="18" name="Picture 17" descr="A picture containing grass, outdoor, sky, tree&#10;&#10;Description automatically generated">
            <a:extLst>
              <a:ext uri="{FF2B5EF4-FFF2-40B4-BE49-F238E27FC236}">
                <a16:creationId xmlns:a16="http://schemas.microsoft.com/office/drawing/2014/main" id="{630EB972-7418-4828-B60C-3B83F5435D6E}"/>
              </a:ext>
            </a:extLst>
          </p:cNvPr>
          <p:cNvPicPr>
            <a:picLocks noChangeAspect="1"/>
          </p:cNvPicPr>
          <p:nvPr/>
        </p:nvPicPr>
        <p:blipFill rotWithShape="1">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rcRect l="5490" t="2221" r="35326" b="2008"/>
          <a:stretch/>
        </p:blipFill>
        <p:spPr>
          <a:xfrm>
            <a:off x="9289867" y="2020138"/>
            <a:ext cx="1690045" cy="1690045"/>
          </a:xfrm>
          <a:prstGeom prst="ellipse">
            <a:avLst/>
          </a:prstGeom>
        </p:spPr>
      </p:pic>
      <p:pic>
        <p:nvPicPr>
          <p:cNvPr id="19" name="Picture 18">
            <a:extLst>
              <a:ext uri="{FF2B5EF4-FFF2-40B4-BE49-F238E27FC236}">
                <a16:creationId xmlns:a16="http://schemas.microsoft.com/office/drawing/2014/main" id="{A21AE97A-19CB-4A2D-88FF-6A39782200E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l="-17" t="878" r="38279" b="-878"/>
          <a:stretch/>
        </p:blipFill>
        <p:spPr>
          <a:xfrm>
            <a:off x="6601932" y="2047695"/>
            <a:ext cx="1688400" cy="1688400"/>
          </a:xfrm>
          <a:prstGeom prst="ellipse">
            <a:avLst/>
          </a:prstGeom>
        </p:spPr>
      </p:pic>
      <p:sp>
        <p:nvSpPr>
          <p:cNvPr id="20" name="TextBox 19">
            <a:extLst>
              <a:ext uri="{FF2B5EF4-FFF2-40B4-BE49-F238E27FC236}">
                <a16:creationId xmlns:a16="http://schemas.microsoft.com/office/drawing/2014/main" id="{CE7730BA-C1CF-43CF-810B-8DAF4DA36099}"/>
              </a:ext>
            </a:extLst>
          </p:cNvPr>
          <p:cNvSpPr txBox="1"/>
          <p:nvPr/>
        </p:nvSpPr>
        <p:spPr>
          <a:xfrm>
            <a:off x="0" y="414093"/>
            <a:ext cx="12191999" cy="523220"/>
          </a:xfrm>
          <a:prstGeom prst="rect">
            <a:avLst/>
          </a:prstGeom>
          <a:noFill/>
        </p:spPr>
        <p:txBody>
          <a:bodyPr wrap="square">
            <a:spAutoFit/>
          </a:bodyPr>
          <a:lstStyle/>
          <a:p>
            <a:pPr algn="ctr"/>
            <a:r>
              <a:rPr lang="en-US" sz="2800" b="1" dirty="0">
                <a:solidFill>
                  <a:schemeClr val="bg1"/>
                </a:solidFill>
                <a:latin typeface="Century Gothic"/>
                <a:cs typeface="Times New Roman"/>
              </a:rPr>
              <a:t>Taking part in the community</a:t>
            </a:r>
            <a:endParaRPr lang="en-AU" sz="2800" b="1" dirty="0">
              <a:solidFill>
                <a:schemeClr val="bg1"/>
              </a:solidFill>
              <a:latin typeface="Century Gothic"/>
              <a:cs typeface="Times New Roman"/>
            </a:endParaRPr>
          </a:p>
        </p:txBody>
      </p:sp>
    </p:spTree>
    <p:extLst>
      <p:ext uri="{BB962C8B-B14F-4D97-AF65-F5344CB8AC3E}">
        <p14:creationId xmlns:p14="http://schemas.microsoft.com/office/powerpoint/2010/main" val="3217788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E919C6-84BA-49C0-A1D4-8E4CCD44FF66}"/>
              </a:ext>
            </a:extLst>
          </p:cNvPr>
          <p:cNvSpPr/>
          <p:nvPr/>
        </p:nvSpPr>
        <p:spPr>
          <a:xfrm>
            <a:off x="3539" y="0"/>
            <a:ext cx="12192000" cy="6858000"/>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a:extLst>
              <a:ext uri="{FF2B5EF4-FFF2-40B4-BE49-F238E27FC236}">
                <a16:creationId xmlns:a16="http://schemas.microsoft.com/office/drawing/2014/main" id="{C30CB412-1726-4565-A8DB-41450D313302}"/>
              </a:ext>
            </a:extLst>
          </p:cNvPr>
          <p:cNvSpPr txBox="1"/>
          <p:nvPr/>
        </p:nvSpPr>
        <p:spPr>
          <a:xfrm>
            <a:off x="878185" y="2984910"/>
            <a:ext cx="2228840" cy="400110"/>
          </a:xfrm>
          <a:prstGeom prst="rect">
            <a:avLst/>
          </a:prstGeom>
          <a:noFill/>
        </p:spPr>
        <p:txBody>
          <a:bodyPr wrap="square">
            <a:spAutoFit/>
          </a:bodyPr>
          <a:lstStyle/>
          <a:p>
            <a:pPr algn="ctr"/>
            <a:r>
              <a:rPr lang="en-US" sz="2000" dirty="0">
                <a:solidFill>
                  <a:schemeClr val="bg1"/>
                </a:solidFill>
                <a:latin typeface="Century Gothic"/>
                <a:cs typeface="Times New Roman"/>
              </a:rPr>
              <a:t>Healthy diet</a:t>
            </a:r>
          </a:p>
        </p:txBody>
      </p:sp>
      <p:sp>
        <p:nvSpPr>
          <p:cNvPr id="42" name="TextBox 41">
            <a:extLst>
              <a:ext uri="{FF2B5EF4-FFF2-40B4-BE49-F238E27FC236}">
                <a16:creationId xmlns:a16="http://schemas.microsoft.com/office/drawing/2014/main" id="{0599195C-FBC7-4211-A797-BBD354961DAE}"/>
              </a:ext>
            </a:extLst>
          </p:cNvPr>
          <p:cNvSpPr txBox="1"/>
          <p:nvPr/>
        </p:nvSpPr>
        <p:spPr>
          <a:xfrm>
            <a:off x="2477872" y="5340624"/>
            <a:ext cx="2430874" cy="400110"/>
          </a:xfrm>
          <a:prstGeom prst="rect">
            <a:avLst/>
          </a:prstGeom>
          <a:noFill/>
        </p:spPr>
        <p:txBody>
          <a:bodyPr wrap="square">
            <a:spAutoFit/>
          </a:bodyPr>
          <a:lstStyle/>
          <a:p>
            <a:pPr algn="ctr"/>
            <a:r>
              <a:rPr lang="en-US" sz="2000" dirty="0">
                <a:solidFill>
                  <a:schemeClr val="bg1"/>
                </a:solidFill>
                <a:latin typeface="Century Gothic"/>
                <a:cs typeface="Times New Roman"/>
              </a:rPr>
              <a:t>Exercise</a:t>
            </a:r>
            <a:endParaRPr lang="en-AU" sz="2000" dirty="0">
              <a:solidFill>
                <a:schemeClr val="bg1"/>
              </a:solidFill>
              <a:latin typeface="Century Gothic"/>
              <a:cs typeface="Times New Roman"/>
            </a:endParaRPr>
          </a:p>
        </p:txBody>
      </p:sp>
      <p:sp>
        <p:nvSpPr>
          <p:cNvPr id="44" name="TextBox 43">
            <a:extLst>
              <a:ext uri="{FF2B5EF4-FFF2-40B4-BE49-F238E27FC236}">
                <a16:creationId xmlns:a16="http://schemas.microsoft.com/office/drawing/2014/main" id="{FA43963E-851F-41CC-9024-52492316CEA1}"/>
              </a:ext>
            </a:extLst>
          </p:cNvPr>
          <p:cNvSpPr txBox="1"/>
          <p:nvPr/>
        </p:nvSpPr>
        <p:spPr>
          <a:xfrm>
            <a:off x="4839085" y="2984910"/>
            <a:ext cx="2228840" cy="707886"/>
          </a:xfrm>
          <a:prstGeom prst="rect">
            <a:avLst/>
          </a:prstGeom>
          <a:noFill/>
        </p:spPr>
        <p:txBody>
          <a:bodyPr wrap="square">
            <a:spAutoFit/>
          </a:bodyPr>
          <a:lstStyle/>
          <a:p>
            <a:pPr algn="ctr"/>
            <a:r>
              <a:rPr lang="en-US" sz="2000" dirty="0">
                <a:solidFill>
                  <a:schemeClr val="bg1"/>
                </a:solidFill>
                <a:latin typeface="Century Gothic"/>
                <a:cs typeface="Times New Roman"/>
              </a:rPr>
              <a:t>Limiting drug and alcohol use</a:t>
            </a:r>
          </a:p>
        </p:txBody>
      </p:sp>
      <p:sp>
        <p:nvSpPr>
          <p:cNvPr id="46" name="TextBox 45">
            <a:extLst>
              <a:ext uri="{FF2B5EF4-FFF2-40B4-BE49-F238E27FC236}">
                <a16:creationId xmlns:a16="http://schemas.microsoft.com/office/drawing/2014/main" id="{E6A670E3-132C-4B9B-966D-52E4E9FA430B}"/>
              </a:ext>
            </a:extLst>
          </p:cNvPr>
          <p:cNvSpPr txBox="1"/>
          <p:nvPr/>
        </p:nvSpPr>
        <p:spPr>
          <a:xfrm>
            <a:off x="8672455" y="2984910"/>
            <a:ext cx="2741077" cy="1323439"/>
          </a:xfrm>
          <a:prstGeom prst="rect">
            <a:avLst/>
          </a:prstGeom>
          <a:noFill/>
        </p:spPr>
        <p:txBody>
          <a:bodyPr wrap="square">
            <a:spAutoFit/>
          </a:bodyPr>
          <a:lstStyle/>
          <a:p>
            <a:pPr algn="ctr"/>
            <a:r>
              <a:rPr lang="en-US" sz="2000" dirty="0">
                <a:solidFill>
                  <a:schemeClr val="bg1"/>
                </a:solidFill>
                <a:latin typeface="Century Gothic"/>
                <a:cs typeface="Times New Roman"/>
              </a:rPr>
              <a:t>Taking time out to do what we want to do (hobbies, spiritual matters)</a:t>
            </a:r>
            <a:endParaRPr lang="en-AU" sz="2000" dirty="0">
              <a:solidFill>
                <a:schemeClr val="bg1"/>
              </a:solidFill>
              <a:latin typeface="Century Gothic"/>
              <a:cs typeface="Times New Roman"/>
            </a:endParaRPr>
          </a:p>
        </p:txBody>
      </p:sp>
      <p:pic>
        <p:nvPicPr>
          <p:cNvPr id="15" name="Picture 14">
            <a:extLst>
              <a:ext uri="{FF2B5EF4-FFF2-40B4-BE49-F238E27FC236}">
                <a16:creationId xmlns:a16="http://schemas.microsoft.com/office/drawing/2014/main" id="{5749348F-DEA6-4674-BAD1-CE49CA480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10" y="6050152"/>
            <a:ext cx="11709990" cy="453305"/>
          </a:xfrm>
          <a:prstGeom prst="rect">
            <a:avLst/>
          </a:prstGeom>
        </p:spPr>
      </p:pic>
      <p:sp>
        <p:nvSpPr>
          <p:cNvPr id="16" name="TextBox 15">
            <a:extLst>
              <a:ext uri="{FF2B5EF4-FFF2-40B4-BE49-F238E27FC236}">
                <a16:creationId xmlns:a16="http://schemas.microsoft.com/office/drawing/2014/main" id="{9F70EA08-E351-44A9-A9ED-2ADEF376AE1B}"/>
              </a:ext>
            </a:extLst>
          </p:cNvPr>
          <p:cNvSpPr txBox="1"/>
          <p:nvPr/>
        </p:nvSpPr>
        <p:spPr>
          <a:xfrm>
            <a:off x="403922" y="6313313"/>
            <a:ext cx="11170877" cy="338554"/>
          </a:xfrm>
          <a:prstGeom prst="rect">
            <a:avLst/>
          </a:prstGeom>
          <a:noFill/>
        </p:spPr>
        <p:txBody>
          <a:bodyPr wrap="square">
            <a:spAutoFit/>
          </a:bodyPr>
          <a:lstStyle/>
          <a:p>
            <a:r>
              <a:rPr lang="en-US" sz="1600" dirty="0">
                <a:solidFill>
                  <a:schemeClr val="bg1"/>
                </a:solidFill>
                <a:latin typeface="Century Gothic"/>
                <a:cs typeface="Times New Roman"/>
              </a:rPr>
              <a:t>What Helps</a:t>
            </a:r>
            <a:endParaRPr lang="en-AU" sz="1600" dirty="0">
              <a:solidFill>
                <a:schemeClr val="bg1"/>
              </a:solidFill>
              <a:latin typeface="Century Gothic"/>
              <a:cs typeface="Times New Roman"/>
            </a:endParaRPr>
          </a:p>
        </p:txBody>
      </p:sp>
      <p:pic>
        <p:nvPicPr>
          <p:cNvPr id="20" name="Picture 19" descr="A couple of people holding glasses of beer&#10;&#10;Description automatically generated with low confidence">
            <a:extLst>
              <a:ext uri="{FF2B5EF4-FFF2-40B4-BE49-F238E27FC236}">
                <a16:creationId xmlns:a16="http://schemas.microsoft.com/office/drawing/2014/main" id="{BB30D2B9-1280-4E34-823A-E3EBD04A4CEB}"/>
              </a:ext>
            </a:extLst>
          </p:cNvPr>
          <p:cNvPicPr>
            <a:picLocks noChangeAspect="1"/>
          </p:cNvPicPr>
          <p:nvPr/>
        </p:nvPicPr>
        <p:blipFill rotWithShape="1">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l="16622" r="16622"/>
          <a:stretch/>
        </p:blipFill>
        <p:spPr>
          <a:xfrm>
            <a:off x="5249747" y="1446964"/>
            <a:ext cx="1505452" cy="1505452"/>
          </a:xfrm>
          <a:prstGeom prst="ellipse">
            <a:avLst/>
          </a:prstGeom>
        </p:spPr>
      </p:pic>
      <p:pic>
        <p:nvPicPr>
          <p:cNvPr id="21" name="Picture 5">
            <a:extLst>
              <a:ext uri="{FF2B5EF4-FFF2-40B4-BE49-F238E27FC236}">
                <a16:creationId xmlns:a16="http://schemas.microsoft.com/office/drawing/2014/main" id="{903852CD-333A-4F9F-BA80-31F59936BAB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7281" r="17281"/>
          <a:stretch/>
        </p:blipFill>
        <p:spPr>
          <a:xfrm>
            <a:off x="7283255" y="3821237"/>
            <a:ext cx="1430907" cy="1430907"/>
          </a:xfrm>
          <a:prstGeom prst="ellipse">
            <a:avLst/>
          </a:prstGeom>
        </p:spPr>
      </p:pic>
      <p:pic>
        <p:nvPicPr>
          <p:cNvPr id="22" name="Picture 11" descr="A picture containing food, plate, different, several&#10;&#10;Description automatically generated">
            <a:extLst>
              <a:ext uri="{FF2B5EF4-FFF2-40B4-BE49-F238E27FC236}">
                <a16:creationId xmlns:a16="http://schemas.microsoft.com/office/drawing/2014/main" id="{8907A758-55D2-419A-9166-F1D95A3B776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6640" r="16640"/>
          <a:stretch/>
        </p:blipFill>
        <p:spPr>
          <a:xfrm>
            <a:off x="1227112" y="1446964"/>
            <a:ext cx="1504646" cy="1504646"/>
          </a:xfrm>
          <a:prstGeom prst="ellipse">
            <a:avLst/>
          </a:prstGeom>
        </p:spPr>
      </p:pic>
      <p:pic>
        <p:nvPicPr>
          <p:cNvPr id="23" name="Picture 13" descr="A picture containing tree, outdoor, person&#10;&#10;Description automatically generated">
            <a:extLst>
              <a:ext uri="{FF2B5EF4-FFF2-40B4-BE49-F238E27FC236}">
                <a16:creationId xmlns:a16="http://schemas.microsoft.com/office/drawing/2014/main" id="{BDF8BD77-A5F8-4B3E-A607-DD1E7B52457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6971" r="16971"/>
          <a:stretch/>
        </p:blipFill>
        <p:spPr>
          <a:xfrm>
            <a:off x="9273187" y="1446964"/>
            <a:ext cx="1484049" cy="1484049"/>
          </a:xfrm>
          <a:prstGeom prst="ellipse">
            <a:avLst/>
          </a:prstGeom>
        </p:spPr>
      </p:pic>
      <p:pic>
        <p:nvPicPr>
          <p:cNvPr id="24" name="Picture 23" descr="A picture containing person, sitting, indoor&#10;&#10;Description automatically generated">
            <a:extLst>
              <a:ext uri="{FF2B5EF4-FFF2-40B4-BE49-F238E27FC236}">
                <a16:creationId xmlns:a16="http://schemas.microsoft.com/office/drawing/2014/main" id="{95DDA041-5AFE-4976-ADE8-C5E009FE41E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6602" r="16602"/>
          <a:stretch/>
        </p:blipFill>
        <p:spPr>
          <a:xfrm>
            <a:off x="2907477" y="3821237"/>
            <a:ext cx="1440000" cy="1440000"/>
          </a:xfrm>
          <a:prstGeom prst="ellipse">
            <a:avLst/>
          </a:prstGeom>
        </p:spPr>
      </p:pic>
      <p:sp>
        <p:nvSpPr>
          <p:cNvPr id="25" name="TextBox 24">
            <a:extLst>
              <a:ext uri="{FF2B5EF4-FFF2-40B4-BE49-F238E27FC236}">
                <a16:creationId xmlns:a16="http://schemas.microsoft.com/office/drawing/2014/main" id="{482078D2-AE14-440A-A7B0-EBF1904DD666}"/>
              </a:ext>
            </a:extLst>
          </p:cNvPr>
          <p:cNvSpPr txBox="1"/>
          <p:nvPr/>
        </p:nvSpPr>
        <p:spPr>
          <a:xfrm>
            <a:off x="0" y="414093"/>
            <a:ext cx="12191999" cy="523220"/>
          </a:xfrm>
          <a:prstGeom prst="rect">
            <a:avLst/>
          </a:prstGeom>
          <a:noFill/>
        </p:spPr>
        <p:txBody>
          <a:bodyPr wrap="square">
            <a:spAutoFit/>
          </a:bodyPr>
          <a:lstStyle/>
          <a:p>
            <a:pPr algn="ctr"/>
            <a:r>
              <a:rPr lang="en-US" sz="2800" b="1" dirty="0">
                <a:solidFill>
                  <a:schemeClr val="bg1"/>
                </a:solidFill>
                <a:latin typeface="Century Gothic"/>
                <a:cs typeface="Times New Roman"/>
              </a:rPr>
              <a:t>Looking after yourself</a:t>
            </a:r>
            <a:endParaRPr lang="en-AU" sz="2800" b="1" dirty="0">
              <a:solidFill>
                <a:schemeClr val="bg1"/>
              </a:solidFill>
              <a:latin typeface="Century Gothic"/>
              <a:cs typeface="Times New Roman"/>
            </a:endParaRPr>
          </a:p>
        </p:txBody>
      </p:sp>
      <p:sp>
        <p:nvSpPr>
          <p:cNvPr id="26" name="TextBox 25">
            <a:extLst>
              <a:ext uri="{FF2B5EF4-FFF2-40B4-BE49-F238E27FC236}">
                <a16:creationId xmlns:a16="http://schemas.microsoft.com/office/drawing/2014/main" id="{A1885384-14D4-4C82-B8C3-EC1614D23BD4}"/>
              </a:ext>
            </a:extLst>
          </p:cNvPr>
          <p:cNvSpPr txBox="1"/>
          <p:nvPr/>
        </p:nvSpPr>
        <p:spPr>
          <a:xfrm>
            <a:off x="6725918" y="5340624"/>
            <a:ext cx="2741077" cy="707886"/>
          </a:xfrm>
          <a:prstGeom prst="rect">
            <a:avLst/>
          </a:prstGeom>
          <a:noFill/>
        </p:spPr>
        <p:txBody>
          <a:bodyPr wrap="square">
            <a:spAutoFit/>
          </a:bodyPr>
          <a:lstStyle/>
          <a:p>
            <a:pPr algn="ctr"/>
            <a:r>
              <a:rPr lang="en-US" sz="2000" dirty="0">
                <a:solidFill>
                  <a:schemeClr val="bg1"/>
                </a:solidFill>
                <a:latin typeface="Century Gothic"/>
                <a:cs typeface="Times New Roman"/>
              </a:rPr>
              <a:t>Get a health checkup</a:t>
            </a:r>
          </a:p>
        </p:txBody>
      </p:sp>
      <p:sp>
        <p:nvSpPr>
          <p:cNvPr id="2" name="Oval 1">
            <a:extLst>
              <a:ext uri="{FF2B5EF4-FFF2-40B4-BE49-F238E27FC236}">
                <a16:creationId xmlns:a16="http://schemas.microsoft.com/office/drawing/2014/main" id="{F0CFE377-5139-48C1-B475-C83519CC5F21}"/>
              </a:ext>
            </a:extLst>
          </p:cNvPr>
          <p:cNvSpPr/>
          <p:nvPr/>
        </p:nvSpPr>
        <p:spPr>
          <a:xfrm>
            <a:off x="5249747" y="1446964"/>
            <a:ext cx="1504646" cy="1504646"/>
          </a:xfrm>
          <a:prstGeom prst="ellipse">
            <a:avLst/>
          </a:prstGeom>
          <a:noFill/>
          <a:ln w="57150">
            <a:solidFill>
              <a:srgbClr val="D937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 name="Straight Connector 3">
            <a:extLst>
              <a:ext uri="{FF2B5EF4-FFF2-40B4-BE49-F238E27FC236}">
                <a16:creationId xmlns:a16="http://schemas.microsoft.com/office/drawing/2014/main" id="{02314052-8FE7-4A70-9CFC-E347601615E9}"/>
              </a:ext>
            </a:extLst>
          </p:cNvPr>
          <p:cNvCxnSpPr>
            <a:stCxn id="2" idx="7"/>
            <a:endCxn id="2" idx="3"/>
          </p:cNvCxnSpPr>
          <p:nvPr/>
        </p:nvCxnSpPr>
        <p:spPr>
          <a:xfrm flipH="1">
            <a:off x="5470097" y="1667314"/>
            <a:ext cx="1063946" cy="1063946"/>
          </a:xfrm>
          <a:prstGeom prst="line">
            <a:avLst/>
          </a:prstGeom>
          <a:ln w="76200">
            <a:solidFill>
              <a:srgbClr val="D937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705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2A5404-FAFC-4234-90FD-2CA56F4654C7}"/>
              </a:ext>
            </a:extLst>
          </p:cNvPr>
          <p:cNvSpPr/>
          <p:nvPr/>
        </p:nvSpPr>
        <p:spPr>
          <a:xfrm>
            <a:off x="0" y="0"/>
            <a:ext cx="12192000" cy="6858000"/>
          </a:xfrm>
          <a:prstGeom prst="rect">
            <a:avLst/>
          </a:prstGeom>
          <a:solidFill>
            <a:srgbClr val="1C35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1C355E"/>
              </a:solidFill>
            </a:endParaRPr>
          </a:p>
        </p:txBody>
      </p:sp>
      <p:sp>
        <p:nvSpPr>
          <p:cNvPr id="5" name="Title 4">
            <a:extLst>
              <a:ext uri="{FF2B5EF4-FFF2-40B4-BE49-F238E27FC236}">
                <a16:creationId xmlns:a16="http://schemas.microsoft.com/office/drawing/2014/main" id="{182385B1-9FCB-4A9C-9AE7-00BD409B0C01}"/>
              </a:ext>
            </a:extLst>
          </p:cNvPr>
          <p:cNvSpPr>
            <a:spLocks noGrp="1"/>
          </p:cNvSpPr>
          <p:nvPr>
            <p:ph type="title"/>
          </p:nvPr>
        </p:nvSpPr>
        <p:spPr>
          <a:xfrm>
            <a:off x="0" y="369426"/>
            <a:ext cx="12192000" cy="1325563"/>
          </a:xfrm>
        </p:spPr>
        <p:txBody>
          <a:bodyPr/>
          <a:lstStyle/>
          <a:p>
            <a:pPr>
              <a:tabLst>
                <a:tab pos="540000" algn="l"/>
              </a:tabLst>
            </a:pPr>
            <a:r>
              <a:rPr lang="en-US" dirty="0"/>
              <a:t>	What’s today about?</a:t>
            </a:r>
            <a:endParaRPr lang="en-AU" dirty="0"/>
          </a:p>
        </p:txBody>
      </p:sp>
      <p:sp>
        <p:nvSpPr>
          <p:cNvPr id="7" name="Rectangle 6">
            <a:extLst>
              <a:ext uri="{FF2B5EF4-FFF2-40B4-BE49-F238E27FC236}">
                <a16:creationId xmlns:a16="http://schemas.microsoft.com/office/drawing/2014/main" id="{578ADE7D-DCD5-4188-8654-B8E9A59C9D43}"/>
              </a:ext>
            </a:extLst>
          </p:cNvPr>
          <p:cNvSpPr/>
          <p:nvPr/>
        </p:nvSpPr>
        <p:spPr>
          <a:xfrm>
            <a:off x="1143001" y="2009535"/>
            <a:ext cx="9948670" cy="750537"/>
          </a:xfrm>
          <a:prstGeom prst="rect">
            <a:avLst/>
          </a:prstGeom>
          <a:noFill/>
          <a:ln>
            <a:solidFill>
              <a:srgbClr val="1C35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solidFill>
                <a:srgbClr val="009D4F"/>
              </a:solidFill>
            </a:endParaRPr>
          </a:p>
        </p:txBody>
      </p:sp>
      <p:sp>
        <p:nvSpPr>
          <p:cNvPr id="8" name="Rectangle 7">
            <a:extLst>
              <a:ext uri="{FF2B5EF4-FFF2-40B4-BE49-F238E27FC236}">
                <a16:creationId xmlns:a16="http://schemas.microsoft.com/office/drawing/2014/main" id="{36ADDA27-B7F4-4A6C-845C-E3741DCB3E33}"/>
              </a:ext>
            </a:extLst>
          </p:cNvPr>
          <p:cNvSpPr/>
          <p:nvPr/>
        </p:nvSpPr>
        <p:spPr>
          <a:xfrm>
            <a:off x="1143001" y="2936124"/>
            <a:ext cx="9948670" cy="750537"/>
          </a:xfrm>
          <a:prstGeom prst="rect">
            <a:avLst/>
          </a:prstGeom>
          <a:noFill/>
          <a:ln>
            <a:solidFill>
              <a:srgbClr val="1C35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solidFill>
                <a:srgbClr val="009D4F"/>
              </a:solidFill>
            </a:endParaRPr>
          </a:p>
        </p:txBody>
      </p:sp>
      <p:sp>
        <p:nvSpPr>
          <p:cNvPr id="9" name="Rectangle 8">
            <a:extLst>
              <a:ext uri="{FF2B5EF4-FFF2-40B4-BE49-F238E27FC236}">
                <a16:creationId xmlns:a16="http://schemas.microsoft.com/office/drawing/2014/main" id="{9374F556-DF4D-4AA1-AA7F-169A98E9DBC3}"/>
              </a:ext>
            </a:extLst>
          </p:cNvPr>
          <p:cNvSpPr/>
          <p:nvPr/>
        </p:nvSpPr>
        <p:spPr>
          <a:xfrm>
            <a:off x="1143001" y="4800334"/>
            <a:ext cx="9948670" cy="750537"/>
          </a:xfrm>
          <a:prstGeom prst="rect">
            <a:avLst/>
          </a:prstGeom>
          <a:noFill/>
          <a:ln>
            <a:solidFill>
              <a:srgbClr val="1C35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solidFill>
                <a:srgbClr val="009D4F"/>
              </a:solidFill>
            </a:endParaRPr>
          </a:p>
        </p:txBody>
      </p:sp>
      <p:sp>
        <p:nvSpPr>
          <p:cNvPr id="10" name="Rectangle 9">
            <a:extLst>
              <a:ext uri="{FF2B5EF4-FFF2-40B4-BE49-F238E27FC236}">
                <a16:creationId xmlns:a16="http://schemas.microsoft.com/office/drawing/2014/main" id="{D685AEC1-B9FD-41A8-A4BF-398D44C46E38}"/>
              </a:ext>
            </a:extLst>
          </p:cNvPr>
          <p:cNvSpPr/>
          <p:nvPr/>
        </p:nvSpPr>
        <p:spPr>
          <a:xfrm>
            <a:off x="1143001" y="3868229"/>
            <a:ext cx="9948670" cy="750537"/>
          </a:xfrm>
          <a:prstGeom prst="rect">
            <a:avLst/>
          </a:prstGeom>
          <a:noFill/>
          <a:ln>
            <a:solidFill>
              <a:srgbClr val="1C35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solidFill>
                <a:srgbClr val="009D4F"/>
              </a:solidFill>
            </a:endParaRPr>
          </a:p>
        </p:txBody>
      </p:sp>
      <p:sp>
        <p:nvSpPr>
          <p:cNvPr id="11" name="Rectangle 10">
            <a:extLst>
              <a:ext uri="{FF2B5EF4-FFF2-40B4-BE49-F238E27FC236}">
                <a16:creationId xmlns:a16="http://schemas.microsoft.com/office/drawing/2014/main" id="{FAFB7766-0EDA-41F9-9C6F-54D120FD0720}"/>
              </a:ext>
            </a:extLst>
          </p:cNvPr>
          <p:cNvSpPr/>
          <p:nvPr/>
        </p:nvSpPr>
        <p:spPr>
          <a:xfrm>
            <a:off x="1143000" y="5730716"/>
            <a:ext cx="9948670" cy="750537"/>
          </a:xfrm>
          <a:prstGeom prst="rect">
            <a:avLst/>
          </a:prstGeom>
          <a:solidFill>
            <a:srgbClr val="1C355E"/>
          </a:solidFill>
          <a:ln>
            <a:solidFill>
              <a:srgbClr val="1C35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AU" sz="2000">
              <a:solidFill>
                <a:srgbClr val="1C355E"/>
              </a:solidFill>
            </a:endParaRPr>
          </a:p>
        </p:txBody>
      </p:sp>
      <p:sp>
        <p:nvSpPr>
          <p:cNvPr id="12" name="TextBox 11">
            <a:extLst>
              <a:ext uri="{FF2B5EF4-FFF2-40B4-BE49-F238E27FC236}">
                <a16:creationId xmlns:a16="http://schemas.microsoft.com/office/drawing/2014/main" id="{1E3D0368-166F-4D08-BE65-2F1B686CE4D0}"/>
              </a:ext>
            </a:extLst>
          </p:cNvPr>
          <p:cNvSpPr txBox="1"/>
          <p:nvPr/>
        </p:nvSpPr>
        <p:spPr>
          <a:xfrm>
            <a:off x="1581410" y="1857611"/>
            <a:ext cx="9446255" cy="400110"/>
          </a:xfrm>
          <a:prstGeom prst="rect">
            <a:avLst/>
          </a:prstGeom>
          <a:noFill/>
          <a:ln>
            <a:noFill/>
          </a:ln>
        </p:spPr>
        <p:txBody>
          <a:bodyPr wrap="square" lIns="91440" tIns="45720" rIns="91440" bIns="45720" anchor="t">
            <a:spAutoFit/>
          </a:bodyPr>
          <a:lstStyle/>
          <a:p>
            <a:r>
              <a:rPr lang="en-AU" sz="2000" dirty="0">
                <a:solidFill>
                  <a:schemeClr val="bg1"/>
                </a:solidFill>
                <a:latin typeface="Century Gothic"/>
              </a:rPr>
              <a:t>Identifying signs of trouble</a:t>
            </a:r>
          </a:p>
        </p:txBody>
      </p:sp>
      <p:sp>
        <p:nvSpPr>
          <p:cNvPr id="13" name="TextBox 12">
            <a:extLst>
              <a:ext uri="{FF2B5EF4-FFF2-40B4-BE49-F238E27FC236}">
                <a16:creationId xmlns:a16="http://schemas.microsoft.com/office/drawing/2014/main" id="{72445478-A30E-4E32-9D6E-C4B1D1899B45}"/>
              </a:ext>
            </a:extLst>
          </p:cNvPr>
          <p:cNvSpPr txBox="1"/>
          <p:nvPr/>
        </p:nvSpPr>
        <p:spPr>
          <a:xfrm>
            <a:off x="1602744" y="2802172"/>
            <a:ext cx="9446255" cy="400110"/>
          </a:xfrm>
          <a:prstGeom prst="rect">
            <a:avLst/>
          </a:prstGeom>
          <a:noFill/>
          <a:ln>
            <a:noFill/>
          </a:ln>
        </p:spPr>
        <p:txBody>
          <a:bodyPr wrap="square" lIns="91440" tIns="45720" rIns="91440" bIns="45720" anchor="t">
            <a:spAutoFit/>
          </a:bodyPr>
          <a:lstStyle/>
          <a:p>
            <a:pPr marL="361950" lvl="0" indent="-361950"/>
            <a:r>
              <a:rPr lang="en-AU" sz="2000" dirty="0">
                <a:solidFill>
                  <a:schemeClr val="bg1"/>
                </a:solidFill>
                <a:latin typeface="Century Gothic"/>
                <a:cs typeface="Times New Roman"/>
              </a:rPr>
              <a:t>Reaching out and talking about sensitive topics</a:t>
            </a:r>
          </a:p>
        </p:txBody>
      </p:sp>
      <p:sp>
        <p:nvSpPr>
          <p:cNvPr id="14" name="TextBox 13">
            <a:extLst>
              <a:ext uri="{FF2B5EF4-FFF2-40B4-BE49-F238E27FC236}">
                <a16:creationId xmlns:a16="http://schemas.microsoft.com/office/drawing/2014/main" id="{8A1DDF9E-BC21-408E-9E48-0A1FF008660C}"/>
              </a:ext>
            </a:extLst>
          </p:cNvPr>
          <p:cNvSpPr txBox="1"/>
          <p:nvPr/>
        </p:nvSpPr>
        <p:spPr>
          <a:xfrm>
            <a:off x="1584491" y="3659693"/>
            <a:ext cx="9437973" cy="67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2000" dirty="0">
                <a:solidFill>
                  <a:schemeClr val="bg1"/>
                </a:solidFill>
              </a:rPr>
              <a:t>Offering emotional and practical support</a:t>
            </a:r>
          </a:p>
        </p:txBody>
      </p:sp>
      <p:sp>
        <p:nvSpPr>
          <p:cNvPr id="15" name="TextBox 14">
            <a:extLst>
              <a:ext uri="{FF2B5EF4-FFF2-40B4-BE49-F238E27FC236}">
                <a16:creationId xmlns:a16="http://schemas.microsoft.com/office/drawing/2014/main" id="{D831DEDD-1E51-4C4F-8FDE-7F269BD6C9F5}"/>
              </a:ext>
            </a:extLst>
          </p:cNvPr>
          <p:cNvSpPr txBox="1"/>
          <p:nvPr/>
        </p:nvSpPr>
        <p:spPr>
          <a:xfrm>
            <a:off x="1581409" y="4722200"/>
            <a:ext cx="9446255" cy="400110"/>
          </a:xfrm>
          <a:prstGeom prst="rect">
            <a:avLst/>
          </a:prstGeom>
          <a:noFill/>
          <a:ln>
            <a:noFill/>
          </a:ln>
        </p:spPr>
        <p:txBody>
          <a:bodyPr wrap="square" lIns="91440" tIns="45720" rIns="91440" bIns="45720" anchor="t">
            <a:spAutoFit/>
          </a:bodyPr>
          <a:lstStyle/>
          <a:p>
            <a:r>
              <a:rPr lang="en-US" sz="2000" dirty="0">
                <a:solidFill>
                  <a:schemeClr val="bg1"/>
                </a:solidFill>
              </a:rPr>
              <a:t>Identifying what services are available and where to find them</a:t>
            </a:r>
          </a:p>
        </p:txBody>
      </p:sp>
      <p:sp>
        <p:nvSpPr>
          <p:cNvPr id="16" name="TextBox 15">
            <a:extLst>
              <a:ext uri="{FF2B5EF4-FFF2-40B4-BE49-F238E27FC236}">
                <a16:creationId xmlns:a16="http://schemas.microsoft.com/office/drawing/2014/main" id="{4145EE63-E654-4943-AD4E-344479828975}"/>
              </a:ext>
            </a:extLst>
          </p:cNvPr>
          <p:cNvSpPr txBox="1"/>
          <p:nvPr/>
        </p:nvSpPr>
        <p:spPr>
          <a:xfrm>
            <a:off x="1584867" y="5630256"/>
            <a:ext cx="9446255" cy="400110"/>
          </a:xfrm>
          <a:prstGeom prst="rect">
            <a:avLst/>
          </a:prstGeom>
          <a:noFill/>
        </p:spPr>
        <p:txBody>
          <a:bodyPr wrap="square" lIns="91440" tIns="45720" rIns="91440" bIns="45720" anchor="t">
            <a:spAutoFit/>
          </a:bodyPr>
          <a:lstStyle/>
          <a:p>
            <a:pPr marL="361950" lvl="0" indent="-361950">
              <a:spcAft>
                <a:spcPts val="800"/>
              </a:spcAft>
            </a:pPr>
            <a:r>
              <a:rPr lang="en-AU" sz="2000" dirty="0">
                <a:solidFill>
                  <a:schemeClr val="bg1"/>
                </a:solidFill>
                <a:latin typeface="Century Gothic"/>
                <a:cs typeface="Times New Roman"/>
              </a:rPr>
              <a:t>Inspiring YOU to take action!</a:t>
            </a:r>
          </a:p>
        </p:txBody>
      </p:sp>
      <p:pic>
        <p:nvPicPr>
          <p:cNvPr id="6" name="Picture 5" descr="Shape&#10;&#10;Description automatically generated">
            <a:extLst>
              <a:ext uri="{FF2B5EF4-FFF2-40B4-BE49-F238E27FC236}">
                <a16:creationId xmlns:a16="http://schemas.microsoft.com/office/drawing/2014/main" id="{4F8E007C-B113-458B-B94A-2BDFB723C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943" y="2830738"/>
            <a:ext cx="301753" cy="31394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216AE3E7-970B-4C0E-91B1-925A7F400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651" y="1938690"/>
            <a:ext cx="301753" cy="313945"/>
          </a:xfrm>
          <a:prstGeom prst="rect">
            <a:avLst/>
          </a:prstGeom>
        </p:spPr>
      </p:pic>
      <p:pic>
        <p:nvPicPr>
          <p:cNvPr id="19" name="Picture 18" descr="A picture containing clipart&#10;&#10;Description automatically generated">
            <a:extLst>
              <a:ext uri="{FF2B5EF4-FFF2-40B4-BE49-F238E27FC236}">
                <a16:creationId xmlns:a16="http://schemas.microsoft.com/office/drawing/2014/main" id="{D82F5569-7167-4949-8B5C-CCDAE84AF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655" y="3868811"/>
            <a:ext cx="301753" cy="313945"/>
          </a:xfrm>
          <a:prstGeom prst="rect">
            <a:avLst/>
          </a:prstGeom>
        </p:spPr>
      </p:pic>
      <p:pic>
        <p:nvPicPr>
          <p:cNvPr id="20" name="Picture 19" descr="A picture containing clipart&#10;&#10;Description automatically generated">
            <a:extLst>
              <a:ext uri="{FF2B5EF4-FFF2-40B4-BE49-F238E27FC236}">
                <a16:creationId xmlns:a16="http://schemas.microsoft.com/office/drawing/2014/main" id="{8E35AC24-50EA-4C6D-B1CD-EE363BAD6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812" y="5714003"/>
            <a:ext cx="301753" cy="313945"/>
          </a:xfrm>
          <a:prstGeom prst="rect">
            <a:avLst/>
          </a:prstGeom>
        </p:spPr>
      </p:pic>
      <p:pic>
        <p:nvPicPr>
          <p:cNvPr id="21" name="Picture 20" descr="Shape&#10;&#10;Description automatically generated">
            <a:extLst>
              <a:ext uri="{FF2B5EF4-FFF2-40B4-BE49-F238E27FC236}">
                <a16:creationId xmlns:a16="http://schemas.microsoft.com/office/drawing/2014/main" id="{3628AF8C-0D9D-4D78-AAAC-BAC1BBAE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656" y="4801413"/>
            <a:ext cx="301753" cy="313945"/>
          </a:xfrm>
          <a:prstGeom prst="rect">
            <a:avLst/>
          </a:prstGeom>
        </p:spPr>
      </p:pic>
      <p:pic>
        <p:nvPicPr>
          <p:cNvPr id="22" name="Picture 21">
            <a:extLst>
              <a:ext uri="{FF2B5EF4-FFF2-40B4-BE49-F238E27FC236}">
                <a16:creationId xmlns:a16="http://schemas.microsoft.com/office/drawing/2014/main" id="{3A5DB526-4AEB-4AD1-BEE9-4DBA1717B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810" y="6050152"/>
            <a:ext cx="11709990" cy="453305"/>
          </a:xfrm>
          <a:prstGeom prst="rect">
            <a:avLst/>
          </a:prstGeom>
        </p:spPr>
      </p:pic>
    </p:spTree>
    <p:extLst>
      <p:ext uri="{BB962C8B-B14F-4D97-AF65-F5344CB8AC3E}">
        <p14:creationId xmlns:p14="http://schemas.microsoft.com/office/powerpoint/2010/main" val="1454894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9D8C1-62FE-4567-800B-929545F93C58}"/>
              </a:ext>
            </a:extLst>
          </p:cNvPr>
          <p:cNvSpPr/>
          <p:nvPr/>
        </p:nvSpPr>
        <p:spPr>
          <a:xfrm>
            <a:off x="3539" y="0"/>
            <a:ext cx="12192000" cy="6858000"/>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2822DA9B-26FB-4C58-BDCE-B061C152F9F0}"/>
              </a:ext>
            </a:extLst>
          </p:cNvPr>
          <p:cNvSpPr txBox="1"/>
          <p:nvPr/>
        </p:nvSpPr>
        <p:spPr>
          <a:xfrm>
            <a:off x="6801294" y="1862516"/>
            <a:ext cx="8499239" cy="2862322"/>
          </a:xfrm>
          <a:prstGeom prst="rect">
            <a:avLst/>
          </a:prstGeom>
          <a:noFill/>
        </p:spPr>
        <p:txBody>
          <a:bodyPr wrap="square">
            <a:spAutoFit/>
          </a:bodyPr>
          <a:lstStyle/>
          <a:p>
            <a:r>
              <a:rPr lang="en-US" sz="2000" dirty="0">
                <a:solidFill>
                  <a:schemeClr val="bg1"/>
                </a:solidFill>
                <a:latin typeface="Century Gothic"/>
                <a:cs typeface="Times New Roman"/>
              </a:rPr>
              <a:t>Community education classes, </a:t>
            </a:r>
            <a:r>
              <a:rPr lang="en-US" sz="2000" dirty="0" err="1">
                <a:solidFill>
                  <a:schemeClr val="bg1"/>
                </a:solidFill>
                <a:latin typeface="Century Gothic"/>
                <a:cs typeface="Times New Roman"/>
              </a:rPr>
              <a:t>eg</a:t>
            </a:r>
            <a:r>
              <a:rPr lang="en-US" sz="2000" dirty="0">
                <a:solidFill>
                  <a:schemeClr val="bg1"/>
                </a:solidFill>
                <a:latin typeface="Century Gothic"/>
                <a:cs typeface="Times New Roman"/>
              </a:rPr>
              <a:t>:</a:t>
            </a:r>
          </a:p>
          <a:p>
            <a:pPr marL="742950" lvl="1" indent="-285750">
              <a:buFont typeface="Arial" panose="020B0604020202020204" pitchFamily="34" charset="0"/>
              <a:buChar char="•"/>
            </a:pPr>
            <a:r>
              <a:rPr lang="en-US" sz="2000" dirty="0">
                <a:solidFill>
                  <a:schemeClr val="bg1"/>
                </a:solidFill>
                <a:latin typeface="Century Gothic"/>
                <a:cs typeface="Times New Roman"/>
              </a:rPr>
              <a:t>Parenting classes</a:t>
            </a:r>
          </a:p>
          <a:p>
            <a:pPr marL="742950" lvl="1" indent="-285750">
              <a:buFont typeface="Arial" panose="020B0604020202020204" pitchFamily="34" charset="0"/>
              <a:buChar char="•"/>
            </a:pPr>
            <a:r>
              <a:rPr lang="en-US" sz="2000" dirty="0">
                <a:solidFill>
                  <a:schemeClr val="bg1"/>
                </a:solidFill>
                <a:latin typeface="Century Gothic"/>
                <a:cs typeface="Times New Roman"/>
              </a:rPr>
              <a:t>Financial education classes</a:t>
            </a:r>
          </a:p>
          <a:p>
            <a:pPr lvl="1"/>
            <a:r>
              <a:rPr lang="en-US" sz="2000" dirty="0">
                <a:solidFill>
                  <a:schemeClr val="bg1"/>
                </a:solidFill>
                <a:latin typeface="Century Gothic"/>
                <a:cs typeface="Times New Roman"/>
              </a:rPr>
              <a:t> </a:t>
            </a:r>
          </a:p>
          <a:p>
            <a:r>
              <a:rPr lang="en-US" sz="2000" dirty="0">
                <a:solidFill>
                  <a:schemeClr val="bg1"/>
                </a:solidFill>
                <a:latin typeface="Century Gothic"/>
                <a:cs typeface="Times New Roman"/>
              </a:rPr>
              <a:t>Support groups, </a:t>
            </a:r>
            <a:r>
              <a:rPr lang="en-US" sz="2000" dirty="0" err="1">
                <a:solidFill>
                  <a:schemeClr val="bg1"/>
                </a:solidFill>
                <a:latin typeface="Century Gothic"/>
                <a:cs typeface="Times New Roman"/>
              </a:rPr>
              <a:t>eg</a:t>
            </a:r>
            <a:r>
              <a:rPr lang="en-US" sz="2000" dirty="0">
                <a:solidFill>
                  <a:schemeClr val="bg1"/>
                </a:solidFill>
                <a:latin typeface="Century Gothic"/>
                <a:cs typeface="Times New Roman"/>
              </a:rPr>
              <a:t>:</a:t>
            </a:r>
          </a:p>
          <a:p>
            <a:pPr marL="742950" lvl="1" indent="-285750">
              <a:buFont typeface="Arial" panose="020B0604020202020204" pitchFamily="34" charset="0"/>
              <a:buChar char="•"/>
            </a:pPr>
            <a:r>
              <a:rPr lang="en-US" sz="2000" dirty="0">
                <a:solidFill>
                  <a:schemeClr val="bg1"/>
                </a:solidFill>
                <a:latin typeface="Century Gothic"/>
                <a:cs typeface="Times New Roman"/>
              </a:rPr>
              <a:t>Gamblers Anonymous</a:t>
            </a:r>
          </a:p>
          <a:p>
            <a:pPr lvl="1"/>
            <a:r>
              <a:rPr lang="en-US" sz="2000">
                <a:solidFill>
                  <a:schemeClr val="bg1"/>
                </a:solidFill>
                <a:latin typeface="Century Gothic"/>
                <a:cs typeface="Times New Roman"/>
              </a:rPr>
              <a:t>    </a:t>
            </a:r>
            <a:r>
              <a:rPr lang="en-US" sz="2000">
                <a:solidFill>
                  <a:schemeClr val="bg1"/>
                </a:solidFill>
                <a:latin typeface="Century Gothic"/>
                <a:cs typeface="Times New Roman"/>
                <a:hlinkClick r:id="rId3">
                  <a:extLst>
                    <a:ext uri="{A12FA001-AC4F-418D-AE19-62706E023703}">
                      <ahyp:hlinkClr xmlns:ahyp="http://schemas.microsoft.com/office/drawing/2018/hyperlinkcolor" val="tx"/>
                    </a:ext>
                  </a:extLst>
                </a:hlinkClick>
              </a:rPr>
              <a:t>www.gaaustralia.org.au</a:t>
            </a:r>
            <a:r>
              <a:rPr lang="en-US" sz="2000">
                <a:solidFill>
                  <a:schemeClr val="bg1"/>
                </a:solidFill>
                <a:latin typeface="Century Gothic"/>
                <a:cs typeface="Times New Roman"/>
              </a:rPr>
              <a:t> </a:t>
            </a:r>
          </a:p>
          <a:p>
            <a:endParaRPr lang="en-US" sz="2000" dirty="0">
              <a:solidFill>
                <a:schemeClr val="bg1"/>
              </a:solidFill>
              <a:latin typeface="Century Gothic"/>
              <a:cs typeface="Times New Roman"/>
            </a:endParaRPr>
          </a:p>
          <a:p>
            <a:pPr algn="ctr"/>
            <a:endParaRPr lang="en-AU" sz="2000" dirty="0">
              <a:latin typeface="Century Gothic"/>
              <a:cs typeface="Times New Roman"/>
            </a:endParaRPr>
          </a:p>
        </p:txBody>
      </p:sp>
      <p:pic>
        <p:nvPicPr>
          <p:cNvPr id="4" name="Picture 3" descr="A group of people sitting in chairs&#10;&#10;Description automatically generated">
            <a:extLst>
              <a:ext uri="{FF2B5EF4-FFF2-40B4-BE49-F238E27FC236}">
                <a16:creationId xmlns:a16="http://schemas.microsoft.com/office/drawing/2014/main" id="{6090EA75-4234-4688-AC03-FA0EF4EA698C}"/>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8942" r="18528"/>
          <a:stretch/>
        </p:blipFill>
        <p:spPr>
          <a:xfrm>
            <a:off x="-6758" y="10139"/>
            <a:ext cx="6439456" cy="6865454"/>
          </a:xfrm>
          <a:prstGeom prst="rect">
            <a:avLst/>
          </a:prstGeom>
        </p:spPr>
      </p:pic>
      <p:pic>
        <p:nvPicPr>
          <p:cNvPr id="10" name="Picture 9">
            <a:extLst>
              <a:ext uri="{FF2B5EF4-FFF2-40B4-BE49-F238E27FC236}">
                <a16:creationId xmlns:a16="http://schemas.microsoft.com/office/drawing/2014/main" id="{EE807E57-2349-40CA-8E9B-B18F73FF7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810" y="6050152"/>
            <a:ext cx="6081827" cy="453305"/>
          </a:xfrm>
          <a:prstGeom prst="rect">
            <a:avLst/>
          </a:prstGeom>
        </p:spPr>
      </p:pic>
      <p:sp>
        <p:nvSpPr>
          <p:cNvPr id="12" name="TextBox 11">
            <a:extLst>
              <a:ext uri="{FF2B5EF4-FFF2-40B4-BE49-F238E27FC236}">
                <a16:creationId xmlns:a16="http://schemas.microsoft.com/office/drawing/2014/main" id="{4F83C49B-9B4C-4C41-93F7-DCB96045B738}"/>
              </a:ext>
            </a:extLst>
          </p:cNvPr>
          <p:cNvSpPr txBox="1"/>
          <p:nvPr/>
        </p:nvSpPr>
        <p:spPr>
          <a:xfrm>
            <a:off x="403922" y="6313313"/>
            <a:ext cx="11170877" cy="338554"/>
          </a:xfrm>
          <a:prstGeom prst="rect">
            <a:avLst/>
          </a:prstGeom>
          <a:noFill/>
        </p:spPr>
        <p:txBody>
          <a:bodyPr wrap="square">
            <a:spAutoFit/>
          </a:bodyPr>
          <a:lstStyle/>
          <a:p>
            <a:r>
              <a:rPr lang="en-US" sz="1600" dirty="0">
                <a:solidFill>
                  <a:schemeClr val="bg1"/>
                </a:solidFill>
                <a:latin typeface="Century Gothic"/>
                <a:cs typeface="Times New Roman"/>
              </a:rPr>
              <a:t>What Helps</a:t>
            </a:r>
            <a:endParaRPr lang="en-AU" sz="1600" dirty="0">
              <a:solidFill>
                <a:schemeClr val="bg1"/>
              </a:solidFill>
              <a:latin typeface="Century Gothic"/>
              <a:cs typeface="Times New Roman"/>
            </a:endParaRPr>
          </a:p>
        </p:txBody>
      </p:sp>
      <p:sp>
        <p:nvSpPr>
          <p:cNvPr id="14" name="TextBox 13">
            <a:extLst>
              <a:ext uri="{FF2B5EF4-FFF2-40B4-BE49-F238E27FC236}">
                <a16:creationId xmlns:a16="http://schemas.microsoft.com/office/drawing/2014/main" id="{2D50A44D-2342-49EA-A6D4-5AE533A0640A}"/>
              </a:ext>
            </a:extLst>
          </p:cNvPr>
          <p:cNvSpPr txBox="1"/>
          <p:nvPr/>
        </p:nvSpPr>
        <p:spPr>
          <a:xfrm>
            <a:off x="7067584" y="414093"/>
            <a:ext cx="4725698" cy="954107"/>
          </a:xfrm>
          <a:prstGeom prst="rect">
            <a:avLst/>
          </a:prstGeom>
          <a:noFill/>
        </p:spPr>
        <p:txBody>
          <a:bodyPr wrap="square">
            <a:spAutoFit/>
          </a:bodyPr>
          <a:lstStyle/>
          <a:p>
            <a:pPr algn="ctr"/>
            <a:r>
              <a:rPr lang="en-US" sz="2800" b="1" dirty="0">
                <a:solidFill>
                  <a:schemeClr val="bg1"/>
                </a:solidFill>
                <a:latin typeface="Century Gothic"/>
                <a:cs typeface="Times New Roman"/>
              </a:rPr>
              <a:t>Learning about what works and what doesn’t</a:t>
            </a:r>
            <a:endParaRPr lang="en-AU" sz="2800" b="1" dirty="0">
              <a:solidFill>
                <a:schemeClr val="bg1"/>
              </a:solidFill>
              <a:latin typeface="Century Gothic"/>
              <a:cs typeface="Times New Roman"/>
            </a:endParaRPr>
          </a:p>
        </p:txBody>
      </p:sp>
    </p:spTree>
    <p:extLst>
      <p:ext uri="{BB962C8B-B14F-4D97-AF65-F5344CB8AC3E}">
        <p14:creationId xmlns:p14="http://schemas.microsoft.com/office/powerpoint/2010/main" val="2721664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6596A41-5892-47FF-A9C6-D5D69973442C}"/>
              </a:ext>
            </a:extLst>
          </p:cNvPr>
          <p:cNvSpPr/>
          <p:nvPr/>
        </p:nvSpPr>
        <p:spPr>
          <a:xfrm>
            <a:off x="4189228" y="3934047"/>
            <a:ext cx="3530009" cy="23792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
          </a:p>
        </p:txBody>
      </p:sp>
      <p:sp>
        <p:nvSpPr>
          <p:cNvPr id="9" name="Rectangle 8">
            <a:extLst>
              <a:ext uri="{FF2B5EF4-FFF2-40B4-BE49-F238E27FC236}">
                <a16:creationId xmlns:a16="http://schemas.microsoft.com/office/drawing/2014/main" id="{C819D8C1-62FE-4567-800B-929545F93C58}"/>
              </a:ext>
            </a:extLst>
          </p:cNvPr>
          <p:cNvSpPr/>
          <p:nvPr/>
        </p:nvSpPr>
        <p:spPr>
          <a:xfrm>
            <a:off x="3539" y="0"/>
            <a:ext cx="12192000" cy="6858000"/>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4591E0C0-7C39-44C6-BE65-CC487F7E2134}"/>
              </a:ext>
            </a:extLst>
          </p:cNvPr>
          <p:cNvSpPr/>
          <p:nvPr/>
        </p:nvSpPr>
        <p:spPr>
          <a:xfrm>
            <a:off x="-67335" y="-106326"/>
            <a:ext cx="6514178" cy="7145079"/>
          </a:xfrm>
          <a:prstGeom prst="rect">
            <a:avLst/>
          </a:prstGeom>
          <a:solidFill>
            <a:srgbClr val="009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a:extLst>
              <a:ext uri="{FF2B5EF4-FFF2-40B4-BE49-F238E27FC236}">
                <a16:creationId xmlns:a16="http://schemas.microsoft.com/office/drawing/2014/main" id="{EE807E57-2349-40CA-8E9B-B18F73FF7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10" y="6050152"/>
            <a:ext cx="6039297" cy="453305"/>
          </a:xfrm>
          <a:prstGeom prst="rect">
            <a:avLst/>
          </a:prstGeom>
        </p:spPr>
      </p:pic>
      <p:sp>
        <p:nvSpPr>
          <p:cNvPr id="12" name="TextBox 11">
            <a:extLst>
              <a:ext uri="{FF2B5EF4-FFF2-40B4-BE49-F238E27FC236}">
                <a16:creationId xmlns:a16="http://schemas.microsoft.com/office/drawing/2014/main" id="{4F83C49B-9B4C-4C41-93F7-DCB96045B738}"/>
              </a:ext>
            </a:extLst>
          </p:cNvPr>
          <p:cNvSpPr txBox="1"/>
          <p:nvPr/>
        </p:nvSpPr>
        <p:spPr>
          <a:xfrm>
            <a:off x="403922" y="6313313"/>
            <a:ext cx="11170877" cy="338554"/>
          </a:xfrm>
          <a:prstGeom prst="rect">
            <a:avLst/>
          </a:prstGeom>
          <a:noFill/>
        </p:spPr>
        <p:txBody>
          <a:bodyPr wrap="square">
            <a:spAutoFit/>
          </a:bodyPr>
          <a:lstStyle/>
          <a:p>
            <a:r>
              <a:rPr lang="en-US" sz="1600" dirty="0">
                <a:solidFill>
                  <a:schemeClr val="bg1"/>
                </a:solidFill>
                <a:latin typeface="Century Gothic"/>
                <a:cs typeface="Times New Roman"/>
              </a:rPr>
              <a:t>What Helps</a:t>
            </a:r>
            <a:endParaRPr lang="en-AU" sz="1600" dirty="0">
              <a:solidFill>
                <a:schemeClr val="bg1"/>
              </a:solidFill>
              <a:latin typeface="Century Gothic"/>
              <a:cs typeface="Times New Roman"/>
            </a:endParaRPr>
          </a:p>
        </p:txBody>
      </p:sp>
      <p:sp>
        <p:nvSpPr>
          <p:cNvPr id="13" name="TextBox 12">
            <a:extLst>
              <a:ext uri="{FF2B5EF4-FFF2-40B4-BE49-F238E27FC236}">
                <a16:creationId xmlns:a16="http://schemas.microsoft.com/office/drawing/2014/main" id="{FE75920B-F07D-420F-B9E7-3B8F66B2E601}"/>
              </a:ext>
            </a:extLst>
          </p:cNvPr>
          <p:cNvSpPr txBox="1"/>
          <p:nvPr/>
        </p:nvSpPr>
        <p:spPr>
          <a:xfrm>
            <a:off x="7067584" y="414093"/>
            <a:ext cx="4725698" cy="954107"/>
          </a:xfrm>
          <a:prstGeom prst="rect">
            <a:avLst/>
          </a:prstGeom>
          <a:noFill/>
        </p:spPr>
        <p:txBody>
          <a:bodyPr wrap="square">
            <a:spAutoFit/>
          </a:bodyPr>
          <a:lstStyle/>
          <a:p>
            <a:pPr algn="ctr"/>
            <a:r>
              <a:rPr lang="en-US" sz="2800" b="1" dirty="0">
                <a:solidFill>
                  <a:schemeClr val="bg1"/>
                </a:solidFill>
                <a:latin typeface="Century Gothic"/>
                <a:cs typeface="Times New Roman"/>
              </a:rPr>
              <a:t>Learning about what works and what doesn’t</a:t>
            </a:r>
            <a:endParaRPr lang="en-AU" sz="2800" b="1" dirty="0">
              <a:solidFill>
                <a:schemeClr val="bg1"/>
              </a:solidFill>
              <a:latin typeface="Century Gothic"/>
              <a:cs typeface="Times New Roman"/>
            </a:endParaRPr>
          </a:p>
        </p:txBody>
      </p:sp>
      <p:sp>
        <p:nvSpPr>
          <p:cNvPr id="14" name="TextBox 13">
            <a:extLst>
              <a:ext uri="{FF2B5EF4-FFF2-40B4-BE49-F238E27FC236}">
                <a16:creationId xmlns:a16="http://schemas.microsoft.com/office/drawing/2014/main" id="{7B5C4E18-7061-41DC-88AA-DADF720877A4}"/>
              </a:ext>
            </a:extLst>
          </p:cNvPr>
          <p:cNvSpPr txBox="1"/>
          <p:nvPr/>
        </p:nvSpPr>
        <p:spPr>
          <a:xfrm>
            <a:off x="7067583" y="2090382"/>
            <a:ext cx="4725698" cy="3693319"/>
          </a:xfrm>
          <a:prstGeom prst="rect">
            <a:avLst/>
          </a:prstGeom>
          <a:noFill/>
        </p:spPr>
        <p:txBody>
          <a:bodyPr wrap="square">
            <a:spAutoFit/>
          </a:bodyPr>
          <a:lstStyle/>
          <a:p>
            <a:r>
              <a:rPr lang="en-US" b="1" dirty="0">
                <a:solidFill>
                  <a:schemeClr val="bg1"/>
                </a:solidFill>
                <a:latin typeface="Century Gothic"/>
                <a:cs typeface="Times New Roman"/>
              </a:rPr>
              <a:t>Websites, </a:t>
            </a:r>
            <a:r>
              <a:rPr lang="en-US" b="1" dirty="0" err="1">
                <a:solidFill>
                  <a:schemeClr val="bg1"/>
                </a:solidFill>
                <a:latin typeface="Century Gothic"/>
                <a:cs typeface="Times New Roman"/>
              </a:rPr>
              <a:t>eg</a:t>
            </a:r>
            <a:r>
              <a:rPr lang="en-US" b="1" dirty="0">
                <a:solidFill>
                  <a:schemeClr val="bg1"/>
                </a:solidFill>
                <a:latin typeface="Century Gothic"/>
                <a:cs typeface="Times New Roman"/>
              </a:rPr>
              <a:t>:</a:t>
            </a:r>
          </a:p>
          <a:p>
            <a:pPr lvl="1"/>
            <a:endParaRPr lang="en-US" dirty="0">
              <a:solidFill>
                <a:schemeClr val="bg1"/>
              </a:solidFill>
              <a:latin typeface="Century Gothic"/>
              <a:hlinkClick r:id="rId4">
                <a:extLst>
                  <a:ext uri="{A12FA001-AC4F-418D-AE19-62706E023703}">
                    <ahyp:hlinkClr xmlns:ahyp="http://schemas.microsoft.com/office/drawing/2018/hyperlinkcolor" val="tx"/>
                  </a:ext>
                </a:extLst>
              </a:hlinkClick>
            </a:endParaRPr>
          </a:p>
          <a:p>
            <a:pPr lvl="1"/>
            <a:r>
              <a:rPr lang="en-US" dirty="0">
                <a:solidFill>
                  <a:schemeClr val="bg1"/>
                </a:solidFill>
                <a:latin typeface="Century Gothic"/>
                <a:hlinkClick r:id="rId4">
                  <a:extLst>
                    <a:ext uri="{A12FA001-AC4F-418D-AE19-62706E023703}">
                      <ahyp:hlinkClr xmlns:ahyp="http://schemas.microsoft.com/office/drawing/2018/hyperlinkcolor" val="tx"/>
                    </a:ext>
                  </a:extLst>
                </a:hlinkClick>
              </a:rPr>
              <a:t>mhfa.com.au</a:t>
            </a:r>
            <a:r>
              <a:rPr lang="en-US" dirty="0">
                <a:solidFill>
                  <a:schemeClr val="bg1"/>
                </a:solidFill>
                <a:latin typeface="Century Gothic"/>
              </a:rPr>
              <a:t> </a:t>
            </a:r>
          </a:p>
          <a:p>
            <a:pPr lvl="1"/>
            <a:r>
              <a:rPr lang="en-US" dirty="0">
                <a:solidFill>
                  <a:schemeClr val="bg1"/>
                </a:solidFill>
                <a:latin typeface="Century Gothic"/>
              </a:rPr>
              <a:t>for information about mental health</a:t>
            </a:r>
            <a:endParaRPr lang="en-AU" dirty="0">
              <a:solidFill>
                <a:schemeClr val="bg1"/>
              </a:solidFill>
              <a:latin typeface="Century Gothic"/>
              <a:cs typeface="Times New Roman"/>
              <a:hlinkClick r:id="rId5">
                <a:extLst>
                  <a:ext uri="{A12FA001-AC4F-418D-AE19-62706E023703}">
                    <ahyp:hlinkClr xmlns:ahyp="http://schemas.microsoft.com/office/drawing/2018/hyperlinkcolor" val="tx"/>
                  </a:ext>
                </a:extLst>
              </a:hlinkClick>
            </a:endParaRPr>
          </a:p>
          <a:p>
            <a:pPr lvl="1"/>
            <a:endParaRPr lang="en-AU" dirty="0">
              <a:solidFill>
                <a:schemeClr val="bg1"/>
              </a:solidFill>
              <a:latin typeface="Century Gothic"/>
              <a:cs typeface="Times New Roman"/>
              <a:hlinkClick r:id="rId5">
                <a:extLst>
                  <a:ext uri="{A12FA001-AC4F-418D-AE19-62706E023703}">
                    <ahyp:hlinkClr xmlns:ahyp="http://schemas.microsoft.com/office/drawing/2018/hyperlinkcolor" val="tx"/>
                  </a:ext>
                </a:extLst>
              </a:hlinkClick>
            </a:endParaRPr>
          </a:p>
          <a:p>
            <a:pPr lvl="1"/>
            <a:r>
              <a:rPr lang="en-AU" dirty="0">
                <a:solidFill>
                  <a:schemeClr val="bg1"/>
                </a:solidFill>
                <a:latin typeface="Century Gothic"/>
                <a:cs typeface="Times New Roman"/>
                <a:hlinkClick r:id="rId5">
                  <a:extLst>
                    <a:ext uri="{A12FA001-AC4F-418D-AE19-62706E023703}">
                      <ahyp:hlinkClr xmlns:ahyp="http://schemas.microsoft.com/office/drawing/2018/hyperlinkcolor" val="tx"/>
                    </a:ext>
                  </a:extLst>
                </a:hlinkClick>
              </a:rPr>
              <a:t>www.relationships.org.au</a:t>
            </a:r>
            <a:r>
              <a:rPr lang="en-US" dirty="0">
                <a:solidFill>
                  <a:schemeClr val="bg1"/>
                </a:solidFill>
                <a:latin typeface="Century Gothic"/>
                <a:cs typeface="Times New Roman"/>
              </a:rPr>
              <a:t> </a:t>
            </a:r>
          </a:p>
          <a:p>
            <a:pPr lvl="1"/>
            <a:r>
              <a:rPr lang="en-US" dirty="0">
                <a:solidFill>
                  <a:schemeClr val="bg1"/>
                </a:solidFill>
                <a:latin typeface="Century Gothic"/>
                <a:cs typeface="Times New Roman"/>
              </a:rPr>
              <a:t>for information about relationship matters</a:t>
            </a:r>
          </a:p>
          <a:p>
            <a:pPr lvl="1"/>
            <a:endParaRPr lang="en-US" dirty="0">
              <a:solidFill>
                <a:schemeClr val="bg1"/>
              </a:solidFill>
              <a:latin typeface="Century Gothic"/>
              <a:cs typeface="Times New Roman"/>
              <a:hlinkClick r:id="rId6">
                <a:extLst>
                  <a:ext uri="{A12FA001-AC4F-418D-AE19-62706E023703}">
                    <ahyp:hlinkClr xmlns:ahyp="http://schemas.microsoft.com/office/drawing/2018/hyperlinkcolor" val="tx"/>
                  </a:ext>
                </a:extLst>
              </a:hlinkClick>
            </a:endParaRPr>
          </a:p>
          <a:p>
            <a:pPr lvl="1"/>
            <a:r>
              <a:rPr lang="en-US" dirty="0">
                <a:solidFill>
                  <a:schemeClr val="bg1"/>
                </a:solidFill>
                <a:latin typeface="Century Gothic"/>
                <a:cs typeface="Times New Roman"/>
                <a:hlinkClick r:id="rId6">
                  <a:extLst>
                    <a:ext uri="{A12FA001-AC4F-418D-AE19-62706E023703}">
                      <ahyp:hlinkClr xmlns:ahyp="http://schemas.microsoft.com/office/drawing/2018/hyperlinkcolor" val="tx"/>
                    </a:ext>
                  </a:extLst>
                </a:hlinkClick>
              </a:rPr>
              <a:t>www.moneysmart.gov.au</a:t>
            </a:r>
            <a:r>
              <a:rPr lang="en-US" dirty="0">
                <a:solidFill>
                  <a:schemeClr val="bg1"/>
                </a:solidFill>
                <a:latin typeface="Century Gothic"/>
                <a:cs typeface="Times New Roman"/>
              </a:rPr>
              <a:t> </a:t>
            </a:r>
          </a:p>
          <a:p>
            <a:pPr lvl="1"/>
            <a:r>
              <a:rPr lang="en-US" dirty="0">
                <a:solidFill>
                  <a:schemeClr val="bg1"/>
                </a:solidFill>
                <a:latin typeface="Century Gothic"/>
                <a:cs typeface="Times New Roman"/>
              </a:rPr>
              <a:t>for information about managing money and reducing debt</a:t>
            </a:r>
          </a:p>
          <a:p>
            <a:endParaRPr lang="en-US" dirty="0">
              <a:solidFill>
                <a:schemeClr val="bg1"/>
              </a:solidFill>
              <a:latin typeface="Century Gothic"/>
              <a:cs typeface="Times New Roman"/>
            </a:endParaRPr>
          </a:p>
        </p:txBody>
      </p:sp>
      <p:grpSp>
        <p:nvGrpSpPr>
          <p:cNvPr id="22" name="Group 21">
            <a:extLst>
              <a:ext uri="{FF2B5EF4-FFF2-40B4-BE49-F238E27FC236}">
                <a16:creationId xmlns:a16="http://schemas.microsoft.com/office/drawing/2014/main" id="{CEC420F4-940A-43AD-8684-06BC59DD93EA}"/>
              </a:ext>
            </a:extLst>
          </p:cNvPr>
          <p:cNvGrpSpPr/>
          <p:nvPr/>
        </p:nvGrpSpPr>
        <p:grpSpPr>
          <a:xfrm>
            <a:off x="2649778" y="3745613"/>
            <a:ext cx="2051139" cy="2051139"/>
            <a:chOff x="4551680" y="3694230"/>
            <a:chExt cx="2774152" cy="2774152"/>
          </a:xfrm>
        </p:grpSpPr>
        <p:sp>
          <p:nvSpPr>
            <p:cNvPr id="21" name="Oval 20">
              <a:extLst>
                <a:ext uri="{FF2B5EF4-FFF2-40B4-BE49-F238E27FC236}">
                  <a16:creationId xmlns:a16="http://schemas.microsoft.com/office/drawing/2014/main" id="{FDC870C0-22A9-4B73-8AFD-BDB39CBCB7AB}"/>
                </a:ext>
              </a:extLst>
            </p:cNvPr>
            <p:cNvSpPr/>
            <p:nvPr/>
          </p:nvSpPr>
          <p:spPr>
            <a:xfrm>
              <a:off x="4551680" y="3694230"/>
              <a:ext cx="2774152" cy="2774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Text&#10;&#10;Description automatically generated with medium confidence">
              <a:extLst>
                <a:ext uri="{FF2B5EF4-FFF2-40B4-BE49-F238E27FC236}">
                  <a16:creationId xmlns:a16="http://schemas.microsoft.com/office/drawing/2014/main" id="{1F8382FE-A844-402F-9D0A-F02E8C0DAFB5}"/>
                </a:ext>
              </a:extLst>
            </p:cNvPr>
            <p:cNvPicPr>
              <a:picLocks noChangeAspect="1"/>
            </p:cNvPicPr>
            <p:nvPr/>
          </p:nvPicPr>
          <p:blipFill rotWithShape="1">
            <a:blip r:embed="rId7">
              <a:extLst>
                <a:ext uri="{28A0092B-C50C-407E-A947-70E740481C1C}">
                  <a14:useLocalDpi xmlns:a14="http://schemas.microsoft.com/office/drawing/2010/main" val="0"/>
                </a:ext>
              </a:extLst>
            </a:blip>
            <a:srcRect l="2983" t="-45772" r="198" b="-40417"/>
            <a:stretch/>
          </p:blipFill>
          <p:spPr>
            <a:xfrm>
              <a:off x="4686835" y="3879601"/>
              <a:ext cx="2500773" cy="2500773"/>
            </a:xfrm>
            <a:prstGeom prst="ellipse">
              <a:avLst/>
            </a:prstGeom>
          </p:spPr>
        </p:pic>
      </p:grpSp>
      <p:sp>
        <p:nvSpPr>
          <p:cNvPr id="26" name="Oval 25">
            <a:extLst>
              <a:ext uri="{FF2B5EF4-FFF2-40B4-BE49-F238E27FC236}">
                <a16:creationId xmlns:a16="http://schemas.microsoft.com/office/drawing/2014/main" id="{882E8A8F-195E-4558-B03B-A780ED8F1488}"/>
              </a:ext>
            </a:extLst>
          </p:cNvPr>
          <p:cNvSpPr/>
          <p:nvPr/>
        </p:nvSpPr>
        <p:spPr>
          <a:xfrm>
            <a:off x="505691" y="1768241"/>
            <a:ext cx="2051139" cy="2051139"/>
          </a:xfrm>
          <a:prstGeom prst="ellipse">
            <a:avLst/>
          </a:prstGeom>
          <a:solidFill>
            <a:srgbClr val="004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descr="Text&#10;&#10;Description automatically generated">
            <a:extLst>
              <a:ext uri="{FF2B5EF4-FFF2-40B4-BE49-F238E27FC236}">
                <a16:creationId xmlns:a16="http://schemas.microsoft.com/office/drawing/2014/main" id="{4D621E7D-62F6-40B7-8EBC-201AC7FE4AE8}"/>
              </a:ext>
            </a:extLst>
          </p:cNvPr>
          <p:cNvPicPr>
            <a:picLocks noChangeAspect="1"/>
          </p:cNvPicPr>
          <p:nvPr/>
        </p:nvPicPr>
        <p:blipFill rotWithShape="1">
          <a:blip r:embed="rId8">
            <a:extLst>
              <a:ext uri="{28A0092B-C50C-407E-A947-70E740481C1C}">
                <a14:useLocalDpi xmlns:a14="http://schemas.microsoft.com/office/drawing/2010/main" val="0"/>
              </a:ext>
            </a:extLst>
          </a:blip>
          <a:srcRect l="13318" t="-20574" r="8581" b="-18272"/>
          <a:stretch/>
        </p:blipFill>
        <p:spPr>
          <a:xfrm>
            <a:off x="505691" y="1768240"/>
            <a:ext cx="2051140" cy="2051140"/>
          </a:xfrm>
          <a:prstGeom prst="ellipse">
            <a:avLst/>
          </a:prstGeom>
        </p:spPr>
      </p:pic>
      <p:pic>
        <p:nvPicPr>
          <p:cNvPr id="29" name="Picture 28" descr="Logo&#10;&#10;Description automatically generated">
            <a:extLst>
              <a:ext uri="{FF2B5EF4-FFF2-40B4-BE49-F238E27FC236}">
                <a16:creationId xmlns:a16="http://schemas.microsoft.com/office/drawing/2014/main" id="{ED5C7A35-28D7-452E-AF9C-C8F2A6E923CA}"/>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385008" y="403805"/>
            <a:ext cx="2143125" cy="2143125"/>
          </a:xfrm>
          <a:prstGeom prst="ellipse">
            <a:avLst/>
          </a:prstGeom>
        </p:spPr>
      </p:pic>
    </p:spTree>
    <p:extLst>
      <p:ext uri="{BB962C8B-B14F-4D97-AF65-F5344CB8AC3E}">
        <p14:creationId xmlns:p14="http://schemas.microsoft.com/office/powerpoint/2010/main" val="870846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6596A41-5892-47FF-A9C6-D5D69973442C}"/>
              </a:ext>
            </a:extLst>
          </p:cNvPr>
          <p:cNvSpPr/>
          <p:nvPr/>
        </p:nvSpPr>
        <p:spPr>
          <a:xfrm>
            <a:off x="4189228" y="3934047"/>
            <a:ext cx="3530009" cy="23792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
          </a:p>
        </p:txBody>
      </p:sp>
      <p:sp>
        <p:nvSpPr>
          <p:cNvPr id="9" name="Rectangle 8">
            <a:extLst>
              <a:ext uri="{FF2B5EF4-FFF2-40B4-BE49-F238E27FC236}">
                <a16:creationId xmlns:a16="http://schemas.microsoft.com/office/drawing/2014/main" id="{C819D8C1-62FE-4567-800B-929545F93C58}"/>
              </a:ext>
            </a:extLst>
          </p:cNvPr>
          <p:cNvSpPr/>
          <p:nvPr/>
        </p:nvSpPr>
        <p:spPr>
          <a:xfrm>
            <a:off x="3539" y="0"/>
            <a:ext cx="12192000" cy="6858000"/>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4591E0C0-7C39-44C6-BE65-CC487F7E2134}"/>
              </a:ext>
            </a:extLst>
          </p:cNvPr>
          <p:cNvSpPr/>
          <p:nvPr/>
        </p:nvSpPr>
        <p:spPr>
          <a:xfrm>
            <a:off x="-67335" y="-106326"/>
            <a:ext cx="6514178" cy="7145079"/>
          </a:xfrm>
          <a:prstGeom prst="rect">
            <a:avLst/>
          </a:prstGeom>
          <a:solidFill>
            <a:srgbClr val="009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a:extLst>
              <a:ext uri="{FF2B5EF4-FFF2-40B4-BE49-F238E27FC236}">
                <a16:creationId xmlns:a16="http://schemas.microsoft.com/office/drawing/2014/main" id="{EE807E57-2349-40CA-8E9B-B18F73FF7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10" y="6050152"/>
            <a:ext cx="6028665" cy="453305"/>
          </a:xfrm>
          <a:prstGeom prst="rect">
            <a:avLst/>
          </a:prstGeom>
        </p:spPr>
      </p:pic>
      <p:sp>
        <p:nvSpPr>
          <p:cNvPr id="12" name="TextBox 11">
            <a:extLst>
              <a:ext uri="{FF2B5EF4-FFF2-40B4-BE49-F238E27FC236}">
                <a16:creationId xmlns:a16="http://schemas.microsoft.com/office/drawing/2014/main" id="{4F83C49B-9B4C-4C41-93F7-DCB96045B738}"/>
              </a:ext>
            </a:extLst>
          </p:cNvPr>
          <p:cNvSpPr txBox="1"/>
          <p:nvPr/>
        </p:nvSpPr>
        <p:spPr>
          <a:xfrm>
            <a:off x="403923" y="6313313"/>
            <a:ext cx="5890552" cy="338554"/>
          </a:xfrm>
          <a:prstGeom prst="rect">
            <a:avLst/>
          </a:prstGeom>
          <a:noFill/>
        </p:spPr>
        <p:txBody>
          <a:bodyPr wrap="square">
            <a:spAutoFit/>
          </a:bodyPr>
          <a:lstStyle/>
          <a:p>
            <a:r>
              <a:rPr lang="en-US" sz="1600" dirty="0">
                <a:solidFill>
                  <a:schemeClr val="bg1"/>
                </a:solidFill>
                <a:latin typeface="Century Gothic"/>
                <a:cs typeface="Times New Roman"/>
              </a:rPr>
              <a:t>What Helps</a:t>
            </a:r>
            <a:endParaRPr lang="en-AU" sz="1600" dirty="0">
              <a:solidFill>
                <a:schemeClr val="bg1"/>
              </a:solidFill>
              <a:latin typeface="Century Gothic"/>
              <a:cs typeface="Times New Roman"/>
            </a:endParaRPr>
          </a:p>
        </p:txBody>
      </p:sp>
      <p:sp>
        <p:nvSpPr>
          <p:cNvPr id="13" name="TextBox 12">
            <a:extLst>
              <a:ext uri="{FF2B5EF4-FFF2-40B4-BE49-F238E27FC236}">
                <a16:creationId xmlns:a16="http://schemas.microsoft.com/office/drawing/2014/main" id="{FE75920B-F07D-420F-B9E7-3B8F66B2E601}"/>
              </a:ext>
            </a:extLst>
          </p:cNvPr>
          <p:cNvSpPr txBox="1"/>
          <p:nvPr/>
        </p:nvSpPr>
        <p:spPr>
          <a:xfrm>
            <a:off x="7067584" y="414093"/>
            <a:ext cx="4725698" cy="954107"/>
          </a:xfrm>
          <a:prstGeom prst="rect">
            <a:avLst/>
          </a:prstGeom>
          <a:noFill/>
        </p:spPr>
        <p:txBody>
          <a:bodyPr wrap="square">
            <a:spAutoFit/>
          </a:bodyPr>
          <a:lstStyle/>
          <a:p>
            <a:pPr algn="ctr"/>
            <a:r>
              <a:rPr lang="en-US" sz="2800" b="1" dirty="0">
                <a:solidFill>
                  <a:schemeClr val="bg1"/>
                </a:solidFill>
                <a:latin typeface="Century Gothic"/>
                <a:cs typeface="Times New Roman"/>
              </a:rPr>
              <a:t>Learning about what works and what doesn’t</a:t>
            </a:r>
            <a:endParaRPr lang="en-AU" sz="2800" b="1" dirty="0">
              <a:solidFill>
                <a:schemeClr val="bg1"/>
              </a:solidFill>
              <a:latin typeface="Century Gothic"/>
              <a:cs typeface="Times New Roman"/>
            </a:endParaRPr>
          </a:p>
        </p:txBody>
      </p:sp>
      <p:sp>
        <p:nvSpPr>
          <p:cNvPr id="14" name="TextBox 13">
            <a:extLst>
              <a:ext uri="{FF2B5EF4-FFF2-40B4-BE49-F238E27FC236}">
                <a16:creationId xmlns:a16="http://schemas.microsoft.com/office/drawing/2014/main" id="{7B5C4E18-7061-41DC-88AA-DADF720877A4}"/>
              </a:ext>
            </a:extLst>
          </p:cNvPr>
          <p:cNvSpPr txBox="1"/>
          <p:nvPr/>
        </p:nvSpPr>
        <p:spPr>
          <a:xfrm>
            <a:off x="7067583" y="2090382"/>
            <a:ext cx="4725698" cy="3693319"/>
          </a:xfrm>
          <a:prstGeom prst="rect">
            <a:avLst/>
          </a:prstGeom>
          <a:noFill/>
        </p:spPr>
        <p:txBody>
          <a:bodyPr wrap="square">
            <a:spAutoFit/>
          </a:bodyPr>
          <a:lstStyle/>
          <a:p>
            <a:r>
              <a:rPr lang="en-US" b="1" dirty="0">
                <a:solidFill>
                  <a:schemeClr val="bg1"/>
                </a:solidFill>
                <a:latin typeface="Century Gothic"/>
                <a:cs typeface="Times New Roman"/>
              </a:rPr>
              <a:t>Help lines, </a:t>
            </a:r>
            <a:r>
              <a:rPr lang="en-US" b="1" dirty="0" err="1">
                <a:solidFill>
                  <a:schemeClr val="bg1"/>
                </a:solidFill>
                <a:latin typeface="Century Gothic"/>
                <a:cs typeface="Times New Roman"/>
              </a:rPr>
              <a:t>eg</a:t>
            </a:r>
            <a:r>
              <a:rPr lang="en-US" b="1" dirty="0">
                <a:solidFill>
                  <a:schemeClr val="bg1"/>
                </a:solidFill>
                <a:latin typeface="Century Gothic"/>
                <a:cs typeface="Times New Roman"/>
              </a:rPr>
              <a:t>: </a:t>
            </a:r>
          </a:p>
          <a:p>
            <a:endParaRPr lang="en-US" dirty="0">
              <a:solidFill>
                <a:schemeClr val="bg1"/>
              </a:solidFill>
              <a:latin typeface="Century Gothic"/>
              <a:cs typeface="Times New Roman"/>
            </a:endParaRPr>
          </a:p>
          <a:p>
            <a:pPr lvl="1"/>
            <a:r>
              <a:rPr lang="en-US" u="sng" dirty="0">
                <a:solidFill>
                  <a:schemeClr val="bg1"/>
                </a:solidFill>
                <a:latin typeface="Century Gothic"/>
                <a:cs typeface="Times New Roman"/>
              </a:rPr>
              <a:t>Beyond Blue </a:t>
            </a:r>
            <a:r>
              <a:rPr lang="en-US" dirty="0">
                <a:solidFill>
                  <a:schemeClr val="bg1"/>
                </a:solidFill>
                <a:latin typeface="Century Gothic"/>
                <a:cs typeface="Times New Roman"/>
              </a:rPr>
              <a:t>(</a:t>
            </a:r>
            <a:r>
              <a:rPr lang="en-AU" dirty="0">
                <a:solidFill>
                  <a:schemeClr val="bg1"/>
                </a:solidFill>
                <a:latin typeface="Century Gothic"/>
                <a:cs typeface="Times New Roman"/>
              </a:rPr>
              <a:t>1300 22 4636) for mental health advice</a:t>
            </a:r>
            <a:endParaRPr lang="en-US" dirty="0">
              <a:solidFill>
                <a:schemeClr val="bg1"/>
              </a:solidFill>
              <a:latin typeface="Century Gothic"/>
              <a:cs typeface="Times New Roman"/>
            </a:endParaRPr>
          </a:p>
          <a:p>
            <a:pPr lvl="1"/>
            <a:endParaRPr lang="en-US" dirty="0">
              <a:solidFill>
                <a:schemeClr val="bg1"/>
              </a:solidFill>
              <a:latin typeface="Century Gothic"/>
              <a:cs typeface="Times New Roman"/>
            </a:endParaRPr>
          </a:p>
          <a:p>
            <a:pPr lvl="1"/>
            <a:r>
              <a:rPr lang="en-US" u="sng" dirty="0">
                <a:solidFill>
                  <a:schemeClr val="bg1"/>
                </a:solidFill>
                <a:latin typeface="Century Gothic"/>
                <a:cs typeface="Times New Roman"/>
              </a:rPr>
              <a:t>National Debt Help Line </a:t>
            </a:r>
            <a:r>
              <a:rPr lang="en-US" dirty="0">
                <a:solidFill>
                  <a:schemeClr val="bg1"/>
                </a:solidFill>
                <a:latin typeface="Century Gothic"/>
                <a:cs typeface="Times New Roman"/>
              </a:rPr>
              <a:t>(1800 007 007) for information about financial counsellors and managing debt</a:t>
            </a:r>
          </a:p>
          <a:p>
            <a:pPr lvl="1"/>
            <a:endParaRPr lang="en-US" dirty="0">
              <a:solidFill>
                <a:schemeClr val="bg1"/>
              </a:solidFill>
              <a:latin typeface="Century Gothic"/>
              <a:cs typeface="Times New Roman"/>
            </a:endParaRPr>
          </a:p>
          <a:p>
            <a:pPr lvl="1"/>
            <a:r>
              <a:rPr lang="en-US" u="sng" dirty="0">
                <a:solidFill>
                  <a:schemeClr val="bg1"/>
                </a:solidFill>
                <a:latin typeface="Century Gothic"/>
                <a:cs typeface="Times New Roman"/>
              </a:rPr>
              <a:t>1800 RESPECT </a:t>
            </a:r>
            <a:r>
              <a:rPr lang="en-US" dirty="0">
                <a:solidFill>
                  <a:schemeClr val="bg1"/>
                </a:solidFill>
                <a:latin typeface="Century Gothic"/>
                <a:cs typeface="Times New Roman"/>
              </a:rPr>
              <a:t>(</a:t>
            </a:r>
            <a:r>
              <a:rPr lang="en-AU" dirty="0">
                <a:solidFill>
                  <a:schemeClr val="bg1"/>
                </a:solidFill>
                <a:latin typeface="Century Gothic"/>
                <a:cs typeface="Times New Roman"/>
              </a:rPr>
              <a:t>1800 737 732) for support for sexual assault or family violence</a:t>
            </a:r>
          </a:p>
          <a:p>
            <a:endParaRPr lang="en-US" dirty="0">
              <a:solidFill>
                <a:schemeClr val="bg1"/>
              </a:solidFill>
              <a:latin typeface="Century Gothic"/>
              <a:cs typeface="Times New Roman"/>
            </a:endParaRPr>
          </a:p>
        </p:txBody>
      </p:sp>
      <p:sp>
        <p:nvSpPr>
          <p:cNvPr id="26" name="Oval 25">
            <a:extLst>
              <a:ext uri="{FF2B5EF4-FFF2-40B4-BE49-F238E27FC236}">
                <a16:creationId xmlns:a16="http://schemas.microsoft.com/office/drawing/2014/main" id="{882E8A8F-195E-4558-B03B-A780ED8F1488}"/>
              </a:ext>
            </a:extLst>
          </p:cNvPr>
          <p:cNvSpPr/>
          <p:nvPr/>
        </p:nvSpPr>
        <p:spPr>
          <a:xfrm>
            <a:off x="615176" y="1991309"/>
            <a:ext cx="2051139" cy="20511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descr="Logo, company name&#10;&#10;Description automatically generated">
            <a:extLst>
              <a:ext uri="{FF2B5EF4-FFF2-40B4-BE49-F238E27FC236}">
                <a16:creationId xmlns:a16="http://schemas.microsoft.com/office/drawing/2014/main" id="{1EE1F1A2-0D89-4282-A8B4-391FECC32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539" y="3815828"/>
            <a:ext cx="2131907" cy="2131907"/>
          </a:xfrm>
          <a:prstGeom prst="ellipse">
            <a:avLst/>
          </a:prstGeom>
        </p:spPr>
      </p:pic>
      <p:pic>
        <p:nvPicPr>
          <p:cNvPr id="8" name="Picture 7" descr="A picture containing graphical user interface&#10;&#10;Description automatically generated">
            <a:extLst>
              <a:ext uri="{FF2B5EF4-FFF2-40B4-BE49-F238E27FC236}">
                <a16:creationId xmlns:a16="http://schemas.microsoft.com/office/drawing/2014/main" id="{4B5CA9C1-30E8-4875-BA8F-53BEFDAD84CA}"/>
              </a:ext>
            </a:extLst>
          </p:cNvPr>
          <p:cNvPicPr>
            <a:picLocks noChangeAspect="1"/>
          </p:cNvPicPr>
          <p:nvPr/>
        </p:nvPicPr>
        <p:blipFill rotWithShape="1">
          <a:blip r:embed="rId5">
            <a:extLst>
              <a:ext uri="{28A0092B-C50C-407E-A947-70E740481C1C}">
                <a14:useLocalDpi xmlns:a14="http://schemas.microsoft.com/office/drawing/2010/main" val="0"/>
              </a:ext>
            </a:extLst>
          </a:blip>
          <a:srcRect l="-2881" t="-24161" r="587" b="-12229"/>
          <a:stretch/>
        </p:blipFill>
        <p:spPr>
          <a:xfrm>
            <a:off x="620370" y="1999507"/>
            <a:ext cx="1902638" cy="1902638"/>
          </a:xfrm>
          <a:prstGeom prst="rect">
            <a:avLst/>
          </a:prstGeom>
        </p:spPr>
      </p:pic>
      <p:sp>
        <p:nvSpPr>
          <p:cNvPr id="23" name="Oval 22">
            <a:extLst>
              <a:ext uri="{FF2B5EF4-FFF2-40B4-BE49-F238E27FC236}">
                <a16:creationId xmlns:a16="http://schemas.microsoft.com/office/drawing/2014/main" id="{00C7C7A0-8374-42F5-AAE9-379710A21E86}"/>
              </a:ext>
            </a:extLst>
          </p:cNvPr>
          <p:cNvSpPr/>
          <p:nvPr/>
        </p:nvSpPr>
        <p:spPr>
          <a:xfrm>
            <a:off x="3456136" y="354543"/>
            <a:ext cx="2051139" cy="20511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5" name="Picture 14" descr="Logo&#10;&#10;Description automatically generated">
            <a:extLst>
              <a:ext uri="{FF2B5EF4-FFF2-40B4-BE49-F238E27FC236}">
                <a16:creationId xmlns:a16="http://schemas.microsoft.com/office/drawing/2014/main" id="{FEE08F8B-7CF5-457C-B2F1-32F8934F793A}"/>
              </a:ext>
            </a:extLst>
          </p:cNvPr>
          <p:cNvPicPr>
            <a:picLocks noChangeAspect="1"/>
          </p:cNvPicPr>
          <p:nvPr/>
        </p:nvPicPr>
        <p:blipFill rotWithShape="1">
          <a:blip r:embed="rId6">
            <a:extLst>
              <a:ext uri="{28A0092B-C50C-407E-A947-70E740481C1C}">
                <a14:useLocalDpi xmlns:a14="http://schemas.microsoft.com/office/drawing/2010/main" val="0"/>
              </a:ext>
            </a:extLst>
          </a:blip>
          <a:srcRect l="-4965" t="-7074" r="-6102" b="-5636"/>
          <a:stretch/>
        </p:blipFill>
        <p:spPr>
          <a:xfrm>
            <a:off x="3602454" y="476845"/>
            <a:ext cx="1830710" cy="1857817"/>
          </a:xfrm>
          <a:prstGeom prst="ellipse">
            <a:avLst/>
          </a:prstGeom>
        </p:spPr>
      </p:pic>
    </p:spTree>
    <p:extLst>
      <p:ext uri="{BB962C8B-B14F-4D97-AF65-F5344CB8AC3E}">
        <p14:creationId xmlns:p14="http://schemas.microsoft.com/office/powerpoint/2010/main" val="3735211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4C98C3-93DA-400E-A444-838B05CEA0FE}"/>
              </a:ext>
            </a:extLst>
          </p:cNvPr>
          <p:cNvGrpSpPr/>
          <p:nvPr/>
        </p:nvGrpSpPr>
        <p:grpSpPr>
          <a:xfrm>
            <a:off x="6929755" y="0"/>
            <a:ext cx="6047155" cy="6858000"/>
            <a:chOff x="-2069281" y="206133"/>
            <a:chExt cx="6047155" cy="6858000"/>
          </a:xfrm>
        </p:grpSpPr>
        <p:sp>
          <p:nvSpPr>
            <p:cNvPr id="5" name="Rectangle 4">
              <a:extLst>
                <a:ext uri="{FF2B5EF4-FFF2-40B4-BE49-F238E27FC236}">
                  <a16:creationId xmlns:a16="http://schemas.microsoft.com/office/drawing/2014/main" id="{743D98E8-F1AE-4598-B84D-11FF72605EE1}"/>
                </a:ext>
              </a:extLst>
            </p:cNvPr>
            <p:cNvSpPr/>
            <p:nvPr/>
          </p:nvSpPr>
          <p:spPr>
            <a:xfrm>
              <a:off x="-2069281" y="206133"/>
              <a:ext cx="5251180" cy="6858000"/>
            </a:xfrm>
            <a:prstGeom prst="rect">
              <a:avLst/>
            </a:prstGeom>
            <a:solidFill>
              <a:srgbClr val="F3B3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498517E5-0FE1-4036-9416-570602F59562}"/>
                </a:ext>
              </a:extLst>
            </p:cNvPr>
            <p:cNvSpPr txBox="1"/>
            <p:nvPr/>
          </p:nvSpPr>
          <p:spPr>
            <a:xfrm>
              <a:off x="-1681661" y="1892620"/>
              <a:ext cx="4789223" cy="369332"/>
            </a:xfrm>
            <a:prstGeom prst="rect">
              <a:avLst/>
            </a:prstGeom>
            <a:noFill/>
          </p:spPr>
          <p:txBody>
            <a:bodyPr wrap="square" rtlCol="0">
              <a:spAutoFit/>
            </a:bodyPr>
            <a:lstStyle/>
            <a:p>
              <a:endParaRPr lang="en-AU" dirty="0"/>
            </a:p>
          </p:txBody>
        </p:sp>
        <p:sp>
          <p:nvSpPr>
            <p:cNvPr id="31" name="TextBox 30">
              <a:extLst>
                <a:ext uri="{FF2B5EF4-FFF2-40B4-BE49-F238E27FC236}">
                  <a16:creationId xmlns:a16="http://schemas.microsoft.com/office/drawing/2014/main" id="{3D431BB1-8E46-4858-8700-0DFD64FC3FA7}"/>
                </a:ext>
              </a:extLst>
            </p:cNvPr>
            <p:cNvSpPr txBox="1"/>
            <p:nvPr/>
          </p:nvSpPr>
          <p:spPr>
            <a:xfrm>
              <a:off x="-1670881" y="2140169"/>
              <a:ext cx="5648755" cy="3139321"/>
            </a:xfrm>
            <a:prstGeom prst="rect">
              <a:avLst/>
            </a:prstGeom>
            <a:noFill/>
          </p:spPr>
          <p:txBody>
            <a:bodyPr wrap="square">
              <a:spAutoFit/>
            </a:bodyPr>
            <a:lstStyle/>
            <a:p>
              <a:pPr marL="285750" indent="-285750">
                <a:buFont typeface="Arial" panose="020B0604020202020204" pitchFamily="34" charset="0"/>
                <a:buChar char="•"/>
              </a:pPr>
              <a:r>
                <a:rPr lang="en-AU" sz="1800" dirty="0">
                  <a:latin typeface="Century Gothic"/>
                  <a:cs typeface="Times New Roman"/>
                </a:rPr>
                <a:t>Psychologist</a:t>
              </a:r>
            </a:p>
            <a:p>
              <a:pPr marL="285750" indent="-285750">
                <a:buFont typeface="Arial" panose="020B0604020202020204" pitchFamily="34" charset="0"/>
                <a:buChar char="•"/>
              </a:pPr>
              <a:r>
                <a:rPr lang="en-AU" sz="1800" dirty="0">
                  <a:latin typeface="Century Gothic"/>
                  <a:cs typeface="Times New Roman"/>
                </a:rPr>
                <a:t>Social Worker</a:t>
              </a:r>
            </a:p>
            <a:p>
              <a:pPr marL="285750" indent="-285750">
                <a:buFont typeface="Arial" panose="020B0604020202020204" pitchFamily="34" charset="0"/>
                <a:buChar char="•"/>
              </a:pPr>
              <a:r>
                <a:rPr lang="en-AU" sz="1800" dirty="0">
                  <a:latin typeface="Century Gothic"/>
                  <a:cs typeface="Times New Roman"/>
                </a:rPr>
                <a:t>Psychiatrist </a:t>
              </a:r>
              <a:endParaRPr lang="en-AU" sz="1800" dirty="0">
                <a:latin typeface="Century Gothic" panose="020B0502020202020204" pitchFamily="34" charset="0"/>
                <a:cs typeface="Times New Roman" panose="02020603050405020304" pitchFamily="18" charset="0"/>
              </a:endParaRPr>
            </a:p>
            <a:p>
              <a:pPr marL="285750" indent="-285750">
                <a:buFont typeface="Arial" panose="020B0604020202020204" pitchFamily="34" charset="0"/>
                <a:buChar char="•"/>
              </a:pPr>
              <a:r>
                <a:rPr lang="en-AU" sz="1800" dirty="0">
                  <a:latin typeface="Century Gothic"/>
                  <a:cs typeface="Times New Roman"/>
                </a:rPr>
                <a:t>Counsellor (individual, couples,  family)</a:t>
              </a:r>
            </a:p>
            <a:p>
              <a:pPr marL="285750" indent="-285750">
                <a:buFont typeface="Arial" panose="020B0604020202020204" pitchFamily="34" charset="0"/>
                <a:buChar char="•"/>
              </a:pPr>
              <a:r>
                <a:rPr lang="en-AU" sz="1800" dirty="0">
                  <a:latin typeface="Century Gothic"/>
                  <a:cs typeface="Times New Roman"/>
                </a:rPr>
                <a:t>Mediator</a:t>
              </a:r>
              <a:endParaRPr lang="en-AU" dirty="0">
                <a:latin typeface="Century Gothic"/>
                <a:cs typeface="Times New Roman"/>
              </a:endParaRPr>
            </a:p>
            <a:p>
              <a:pPr marL="285750" indent="-285750">
                <a:buFont typeface="Arial" panose="020B0604020202020204" pitchFamily="34" charset="0"/>
                <a:buChar char="•"/>
              </a:pPr>
              <a:r>
                <a:rPr lang="en-AU" sz="1800" dirty="0">
                  <a:latin typeface="Century Gothic"/>
                  <a:cs typeface="Times New Roman"/>
                </a:rPr>
                <a:t>Family Dispute Resolution Practitioner</a:t>
              </a:r>
            </a:p>
            <a:p>
              <a:pPr marL="285750" indent="-285750">
                <a:buFont typeface="Arial" panose="020B0604020202020204" pitchFamily="34" charset="0"/>
                <a:buChar char="•"/>
              </a:pPr>
              <a:r>
                <a:rPr lang="en-AU" sz="1800" dirty="0">
                  <a:latin typeface="Century Gothic"/>
                  <a:cs typeface="Times New Roman"/>
                </a:rPr>
                <a:t>Family Lawyer</a:t>
              </a:r>
              <a:endParaRPr lang="en-AU" dirty="0">
                <a:latin typeface="Century Gothic"/>
                <a:cs typeface="Times New Roman"/>
              </a:endParaRPr>
            </a:p>
            <a:p>
              <a:pPr marL="285750" indent="-285750">
                <a:buFont typeface="Arial" panose="020B0604020202020204" pitchFamily="34" charset="0"/>
                <a:buChar char="•"/>
              </a:pPr>
              <a:r>
                <a:rPr lang="en-AU" sz="1800" dirty="0">
                  <a:latin typeface="Century Gothic"/>
                  <a:cs typeface="Times New Roman"/>
                </a:rPr>
                <a:t>Financial Counsellor</a:t>
              </a:r>
              <a:endParaRPr lang="en-AU" dirty="0">
                <a:latin typeface="Century Gothic"/>
                <a:cs typeface="Times New Roman"/>
              </a:endParaRPr>
            </a:p>
            <a:p>
              <a:pPr marL="285750" indent="-285750">
                <a:buFont typeface="Arial" panose="020B0604020202020204" pitchFamily="34" charset="0"/>
                <a:buChar char="•"/>
              </a:pPr>
              <a:r>
                <a:rPr lang="en-AU" sz="1800" dirty="0">
                  <a:latin typeface="Century Gothic"/>
                  <a:cs typeface="Times New Roman"/>
                </a:rPr>
                <a:t>Financial Planner</a:t>
              </a:r>
              <a:endParaRPr lang="en-AU" dirty="0">
                <a:latin typeface="Century Gothic"/>
                <a:cs typeface="Times New Roman"/>
              </a:endParaRPr>
            </a:p>
            <a:p>
              <a:pPr marL="285750" indent="-285750">
                <a:buFont typeface="Arial" panose="020B0604020202020204" pitchFamily="34" charset="0"/>
                <a:buChar char="•"/>
              </a:pPr>
              <a:r>
                <a:rPr lang="en-AU" sz="1800" dirty="0">
                  <a:latin typeface="Century Gothic"/>
                  <a:cs typeface="Times New Roman"/>
                </a:rPr>
                <a:t>Financial Advisor</a:t>
              </a:r>
              <a:endParaRPr lang="en-AU" dirty="0">
                <a:latin typeface="Century Gothic"/>
                <a:cs typeface="Times New Roman"/>
              </a:endParaRPr>
            </a:p>
            <a:p>
              <a:pPr marL="285750" indent="-285750">
                <a:buFont typeface="Arial" panose="020B0604020202020204" pitchFamily="34" charset="0"/>
                <a:buChar char="•"/>
              </a:pPr>
              <a:r>
                <a:rPr lang="en-AU" sz="1800" dirty="0">
                  <a:latin typeface="Century Gothic"/>
                  <a:cs typeface="Times New Roman"/>
                </a:rPr>
                <a:t>Accountant</a:t>
              </a:r>
            </a:p>
          </p:txBody>
        </p:sp>
      </p:grpSp>
      <p:sp>
        <p:nvSpPr>
          <p:cNvPr id="13" name="Rectangle 12">
            <a:extLst>
              <a:ext uri="{FF2B5EF4-FFF2-40B4-BE49-F238E27FC236}">
                <a16:creationId xmlns:a16="http://schemas.microsoft.com/office/drawing/2014/main" id="{BA01CF49-DCC9-4692-A86A-C1BA2D739465}"/>
              </a:ext>
            </a:extLst>
          </p:cNvPr>
          <p:cNvSpPr/>
          <p:nvPr/>
        </p:nvSpPr>
        <p:spPr>
          <a:xfrm>
            <a:off x="0" y="0"/>
            <a:ext cx="6944359" cy="6858000"/>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267328A6-CE75-4477-A188-34B0D1786929}"/>
              </a:ext>
            </a:extLst>
          </p:cNvPr>
          <p:cNvSpPr txBox="1"/>
          <p:nvPr/>
        </p:nvSpPr>
        <p:spPr>
          <a:xfrm>
            <a:off x="559580" y="1237125"/>
            <a:ext cx="6763600" cy="2275495"/>
          </a:xfrm>
          <a:prstGeom prst="rect">
            <a:avLst/>
          </a:prstGeom>
          <a:noFill/>
        </p:spPr>
        <p:txBody>
          <a:bodyPr wrap="square">
            <a:spAutoFit/>
          </a:bodyPr>
          <a:lstStyle/>
          <a:p>
            <a:pPr>
              <a:lnSpc>
                <a:spcPct val="120000"/>
              </a:lnSpc>
            </a:pPr>
            <a:r>
              <a:rPr lang="en-AU" sz="2400" dirty="0">
                <a:solidFill>
                  <a:schemeClr val="bg1"/>
                </a:solidFill>
                <a:latin typeface="Century Gothic"/>
                <a:cs typeface="Times New Roman"/>
              </a:rPr>
              <a:t>Start with contacting a help line or a GP</a:t>
            </a:r>
          </a:p>
          <a:p>
            <a:pPr>
              <a:lnSpc>
                <a:spcPct val="120000"/>
              </a:lnSpc>
            </a:pPr>
            <a:r>
              <a:rPr lang="en-AU" sz="2400" dirty="0">
                <a:solidFill>
                  <a:schemeClr val="bg1"/>
                </a:solidFill>
                <a:latin typeface="Century Gothic"/>
                <a:cs typeface="Times New Roman"/>
              </a:rPr>
              <a:t>Suggest getting a Mental Health Plan</a:t>
            </a:r>
          </a:p>
          <a:p>
            <a:pPr>
              <a:lnSpc>
                <a:spcPct val="120000"/>
              </a:lnSpc>
            </a:pPr>
            <a:r>
              <a:rPr lang="en-AU" sz="2400" dirty="0">
                <a:solidFill>
                  <a:schemeClr val="bg1"/>
                </a:solidFill>
                <a:latin typeface="Century Gothic"/>
                <a:cs typeface="Times New Roman"/>
              </a:rPr>
              <a:t>Shop around</a:t>
            </a:r>
          </a:p>
          <a:p>
            <a:pPr>
              <a:lnSpc>
                <a:spcPct val="120000"/>
              </a:lnSpc>
            </a:pPr>
            <a:r>
              <a:rPr lang="en-AU" sz="2400" dirty="0">
                <a:solidFill>
                  <a:schemeClr val="bg1"/>
                </a:solidFill>
                <a:latin typeface="Century Gothic"/>
                <a:cs typeface="Times New Roman"/>
              </a:rPr>
              <a:t>Suggest other professional helpers</a:t>
            </a:r>
          </a:p>
          <a:p>
            <a:pPr marL="0" indent="0">
              <a:lnSpc>
                <a:spcPct val="100000"/>
              </a:lnSpc>
              <a:spcBef>
                <a:spcPts val="800"/>
              </a:spcBef>
              <a:buNone/>
            </a:pPr>
            <a:endParaRPr lang="en-AU" sz="2000" dirty="0">
              <a:solidFill>
                <a:srgbClr val="191919"/>
              </a:solidFill>
              <a:latin typeface="Century Gothic"/>
              <a:cs typeface="Times New Roman"/>
            </a:endParaRPr>
          </a:p>
        </p:txBody>
      </p:sp>
      <p:sp>
        <p:nvSpPr>
          <p:cNvPr id="12" name="Text Placeholder 6">
            <a:extLst>
              <a:ext uri="{FF2B5EF4-FFF2-40B4-BE49-F238E27FC236}">
                <a16:creationId xmlns:a16="http://schemas.microsoft.com/office/drawing/2014/main" id="{1DA01501-4BA8-4E13-8C79-E1EBB189EB41}"/>
              </a:ext>
            </a:extLst>
          </p:cNvPr>
          <p:cNvSpPr txBox="1">
            <a:spLocks/>
          </p:cNvSpPr>
          <p:nvPr/>
        </p:nvSpPr>
        <p:spPr>
          <a:xfrm>
            <a:off x="638826" y="3429000"/>
            <a:ext cx="4975788" cy="29091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AU" sz="1800" dirty="0">
              <a:solidFill>
                <a:srgbClr val="191919"/>
              </a:solidFill>
              <a:latin typeface="Century Gothic"/>
              <a:cs typeface="Times New Roman"/>
            </a:endParaRPr>
          </a:p>
        </p:txBody>
      </p:sp>
      <p:sp>
        <p:nvSpPr>
          <p:cNvPr id="15" name="TextBox 14">
            <a:extLst>
              <a:ext uri="{FF2B5EF4-FFF2-40B4-BE49-F238E27FC236}">
                <a16:creationId xmlns:a16="http://schemas.microsoft.com/office/drawing/2014/main" id="{9FDEB685-8152-4E1F-996E-281984367F34}"/>
              </a:ext>
            </a:extLst>
          </p:cNvPr>
          <p:cNvSpPr txBox="1"/>
          <p:nvPr/>
        </p:nvSpPr>
        <p:spPr>
          <a:xfrm>
            <a:off x="-555128" y="414093"/>
            <a:ext cx="7495948" cy="523220"/>
          </a:xfrm>
          <a:prstGeom prst="rect">
            <a:avLst/>
          </a:prstGeom>
          <a:noFill/>
        </p:spPr>
        <p:txBody>
          <a:bodyPr wrap="square">
            <a:spAutoFit/>
          </a:bodyPr>
          <a:lstStyle/>
          <a:p>
            <a:pPr algn="ctr"/>
            <a:r>
              <a:rPr lang="en-US" sz="2800" b="1" dirty="0">
                <a:solidFill>
                  <a:schemeClr val="bg1"/>
                </a:solidFill>
                <a:latin typeface="Century Gothic"/>
                <a:cs typeface="Times New Roman"/>
              </a:rPr>
              <a:t>Professional Helpers</a:t>
            </a:r>
            <a:endParaRPr lang="en-AU" sz="2800" b="1" dirty="0">
              <a:solidFill>
                <a:schemeClr val="bg1"/>
              </a:solidFill>
              <a:latin typeface="Century Gothic"/>
              <a:cs typeface="Times New Roman"/>
            </a:endParaRPr>
          </a:p>
        </p:txBody>
      </p:sp>
      <p:pic>
        <p:nvPicPr>
          <p:cNvPr id="17" name="Picture 16" descr="Shape&#10;&#10;Description automatically generated">
            <a:extLst>
              <a:ext uri="{FF2B5EF4-FFF2-40B4-BE49-F238E27FC236}">
                <a16:creationId xmlns:a16="http://schemas.microsoft.com/office/drawing/2014/main" id="{70A99FE5-6842-4AA7-965F-1DDEB680C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87" y="2725621"/>
            <a:ext cx="226466" cy="235616"/>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8967EE3A-A9FC-4EFC-9C21-8B6A425F00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5" y="1406973"/>
            <a:ext cx="211459" cy="220003"/>
          </a:xfrm>
          <a:prstGeom prst="rect">
            <a:avLst/>
          </a:prstGeom>
        </p:spPr>
      </p:pic>
      <p:pic>
        <p:nvPicPr>
          <p:cNvPr id="27" name="Picture 26" descr="Shape&#10;&#10;Description automatically generated">
            <a:extLst>
              <a:ext uri="{FF2B5EF4-FFF2-40B4-BE49-F238E27FC236}">
                <a16:creationId xmlns:a16="http://schemas.microsoft.com/office/drawing/2014/main" id="{86D5D3E1-79A5-4595-9476-2C9749A12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49" y="2316895"/>
            <a:ext cx="253145" cy="263373"/>
          </a:xfrm>
          <a:prstGeom prst="rect">
            <a:avLst/>
          </a:prstGeom>
        </p:spPr>
      </p:pic>
      <p:pic>
        <p:nvPicPr>
          <p:cNvPr id="28" name="Picture 27" descr="A picture containing clipart&#10;&#10;Description automatically generated">
            <a:extLst>
              <a:ext uri="{FF2B5EF4-FFF2-40B4-BE49-F238E27FC236}">
                <a16:creationId xmlns:a16="http://schemas.microsoft.com/office/drawing/2014/main" id="{AC32642F-A496-4594-A743-F7083BBD9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5" y="1861934"/>
            <a:ext cx="211459" cy="220003"/>
          </a:xfrm>
          <a:prstGeom prst="rect">
            <a:avLst/>
          </a:prstGeom>
        </p:spPr>
      </p:pic>
      <p:pic>
        <p:nvPicPr>
          <p:cNvPr id="29" name="Picture 28">
            <a:extLst>
              <a:ext uri="{FF2B5EF4-FFF2-40B4-BE49-F238E27FC236}">
                <a16:creationId xmlns:a16="http://schemas.microsoft.com/office/drawing/2014/main" id="{A20F2C3D-4F48-4715-9543-75B21D1D6A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810" y="6050152"/>
            <a:ext cx="6453967" cy="453305"/>
          </a:xfrm>
          <a:prstGeom prst="rect">
            <a:avLst/>
          </a:prstGeom>
        </p:spPr>
      </p:pic>
      <p:sp>
        <p:nvSpPr>
          <p:cNvPr id="30" name="TextBox 29">
            <a:extLst>
              <a:ext uri="{FF2B5EF4-FFF2-40B4-BE49-F238E27FC236}">
                <a16:creationId xmlns:a16="http://schemas.microsoft.com/office/drawing/2014/main" id="{C41E7792-21B1-412F-A7D8-D3DA2D4215DD}"/>
              </a:ext>
            </a:extLst>
          </p:cNvPr>
          <p:cNvSpPr txBox="1"/>
          <p:nvPr/>
        </p:nvSpPr>
        <p:spPr>
          <a:xfrm>
            <a:off x="403922" y="6313313"/>
            <a:ext cx="11170877" cy="338554"/>
          </a:xfrm>
          <a:prstGeom prst="rect">
            <a:avLst/>
          </a:prstGeom>
          <a:noFill/>
        </p:spPr>
        <p:txBody>
          <a:bodyPr wrap="square">
            <a:spAutoFit/>
          </a:bodyPr>
          <a:lstStyle/>
          <a:p>
            <a:r>
              <a:rPr lang="en-US" sz="1600" dirty="0">
                <a:solidFill>
                  <a:schemeClr val="bg1"/>
                </a:solidFill>
                <a:latin typeface="Century Gothic"/>
                <a:cs typeface="Times New Roman"/>
              </a:rPr>
              <a:t>What Helps</a:t>
            </a:r>
            <a:endParaRPr lang="en-AU" sz="1600" dirty="0">
              <a:solidFill>
                <a:schemeClr val="bg1"/>
              </a:solidFill>
              <a:latin typeface="Century Gothic"/>
              <a:cs typeface="Times New Roman"/>
            </a:endParaRPr>
          </a:p>
        </p:txBody>
      </p:sp>
    </p:spTree>
    <p:extLst>
      <p:ext uri="{BB962C8B-B14F-4D97-AF65-F5344CB8AC3E}">
        <p14:creationId xmlns:p14="http://schemas.microsoft.com/office/powerpoint/2010/main" val="1744645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8B064BA-6A26-41A6-9858-646638FA35C2}"/>
              </a:ext>
            </a:extLst>
          </p:cNvPr>
          <p:cNvSpPr/>
          <p:nvPr/>
        </p:nvSpPr>
        <p:spPr>
          <a:xfrm>
            <a:off x="0" y="0"/>
            <a:ext cx="12192000" cy="6858000"/>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3FC29C9F-A13A-4173-AD3F-E0580A1FC25F}"/>
              </a:ext>
            </a:extLst>
          </p:cNvPr>
          <p:cNvSpPr/>
          <p:nvPr/>
        </p:nvSpPr>
        <p:spPr>
          <a:xfrm>
            <a:off x="5105510" y="882502"/>
            <a:ext cx="3208198" cy="5220551"/>
          </a:xfrm>
          <a:prstGeom prst="rect">
            <a:avLst/>
          </a:prstGeom>
          <a:solidFill>
            <a:srgbClr val="D937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34" name="Rectangle 33">
            <a:extLst>
              <a:ext uri="{FF2B5EF4-FFF2-40B4-BE49-F238E27FC236}">
                <a16:creationId xmlns:a16="http://schemas.microsoft.com/office/drawing/2014/main" id="{E0FF010A-D038-4320-949E-F0CB18500F64}"/>
              </a:ext>
            </a:extLst>
          </p:cNvPr>
          <p:cNvSpPr/>
          <p:nvPr/>
        </p:nvSpPr>
        <p:spPr>
          <a:xfrm>
            <a:off x="8590856" y="882503"/>
            <a:ext cx="3099827" cy="5220551"/>
          </a:xfrm>
          <a:prstGeom prst="rect">
            <a:avLst/>
          </a:prstGeom>
          <a:solidFill>
            <a:srgbClr val="009D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7" name="Rectangle 6">
            <a:extLst>
              <a:ext uri="{FF2B5EF4-FFF2-40B4-BE49-F238E27FC236}">
                <a16:creationId xmlns:a16="http://schemas.microsoft.com/office/drawing/2014/main" id="{B67D7D9B-56C6-45F5-AE8E-D8E674A41B40}"/>
              </a:ext>
            </a:extLst>
          </p:cNvPr>
          <p:cNvSpPr/>
          <p:nvPr/>
        </p:nvSpPr>
        <p:spPr>
          <a:xfrm>
            <a:off x="1584254" y="882503"/>
            <a:ext cx="3209770" cy="5220551"/>
          </a:xfrm>
          <a:prstGeom prst="rect">
            <a:avLst/>
          </a:prstGeom>
          <a:solidFill>
            <a:srgbClr val="007D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10" name="Content Placeholder 2">
            <a:extLst>
              <a:ext uri="{FF2B5EF4-FFF2-40B4-BE49-F238E27FC236}">
                <a16:creationId xmlns:a16="http://schemas.microsoft.com/office/drawing/2014/main" id="{EC5CDCDC-2663-4252-A5DF-72060AFA45C1}"/>
              </a:ext>
            </a:extLst>
          </p:cNvPr>
          <p:cNvSpPr txBox="1">
            <a:spLocks/>
          </p:cNvSpPr>
          <p:nvPr/>
        </p:nvSpPr>
        <p:spPr>
          <a:xfrm>
            <a:off x="1584254" y="1623275"/>
            <a:ext cx="3208198" cy="1300130"/>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Font typeface="Arial" panose="020B0604020202020204" pitchFamily="34" charset="0"/>
              <a:buNone/>
            </a:pPr>
            <a:r>
              <a:rPr lang="en-AU" sz="1400" dirty="0">
                <a:solidFill>
                  <a:schemeClr val="bg1"/>
                </a:solidFill>
              </a:rPr>
              <a:t>000</a:t>
            </a:r>
          </a:p>
          <a:p>
            <a:pPr marL="0" indent="0" algn="ctr">
              <a:lnSpc>
                <a:spcPct val="100000"/>
              </a:lnSpc>
              <a:spcBef>
                <a:spcPts val="600"/>
              </a:spcBef>
              <a:buFont typeface="Arial" panose="020B0604020202020204" pitchFamily="34" charset="0"/>
              <a:buNone/>
            </a:pPr>
            <a:r>
              <a:rPr lang="en-AU" sz="1400" dirty="0">
                <a:solidFill>
                  <a:schemeClr val="bg1"/>
                </a:solidFill>
              </a:rPr>
              <a:t>Call police for welfare check</a:t>
            </a:r>
          </a:p>
          <a:p>
            <a:pPr marL="0" indent="0" algn="ctr">
              <a:lnSpc>
                <a:spcPct val="100000"/>
              </a:lnSpc>
              <a:spcBef>
                <a:spcPts val="600"/>
              </a:spcBef>
              <a:buFont typeface="Arial" panose="020B0604020202020204" pitchFamily="34" charset="0"/>
              <a:buNone/>
            </a:pPr>
            <a:r>
              <a:rPr lang="en-AU" sz="1400" dirty="0">
                <a:solidFill>
                  <a:schemeClr val="bg1"/>
                </a:solidFill>
              </a:rPr>
              <a:t>Call ambulance if believed to be injured</a:t>
            </a:r>
          </a:p>
        </p:txBody>
      </p:sp>
      <p:sp>
        <p:nvSpPr>
          <p:cNvPr id="11" name="Content Placeholder 2">
            <a:extLst>
              <a:ext uri="{FF2B5EF4-FFF2-40B4-BE49-F238E27FC236}">
                <a16:creationId xmlns:a16="http://schemas.microsoft.com/office/drawing/2014/main" id="{68A89F51-298E-482B-BD91-D8B86BDD7D58}"/>
              </a:ext>
            </a:extLst>
          </p:cNvPr>
          <p:cNvSpPr txBox="1">
            <a:spLocks/>
          </p:cNvSpPr>
          <p:nvPr/>
        </p:nvSpPr>
        <p:spPr>
          <a:xfrm>
            <a:off x="5117862" y="3083137"/>
            <a:ext cx="3076339" cy="1256927"/>
          </a:xfrm>
          <a:prstGeom prst="rect">
            <a:avLst/>
          </a:prstGeom>
          <a:noFill/>
        </p:spPr>
        <p:txBody>
          <a:bodyPr vert="horz" lIns="0" tIns="0" rIns="0" bIns="0" rtlCol="0" anchor="ctr">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Font typeface="The Hand Extrablack" panose="03070A02030502020204" pitchFamily="66" charset="0"/>
              <a:buNone/>
            </a:pPr>
            <a:endParaRPr lang="en-AU" sz="1400" b="1" dirty="0">
              <a:solidFill>
                <a:schemeClr val="bg1"/>
              </a:solidFill>
            </a:endParaRPr>
          </a:p>
          <a:p>
            <a:pPr marL="0" indent="0" algn="ctr">
              <a:lnSpc>
                <a:spcPct val="100000"/>
              </a:lnSpc>
              <a:spcBef>
                <a:spcPts val="600"/>
              </a:spcBef>
              <a:buFont typeface="The Hand Extrablack" panose="03070A02030502020204" pitchFamily="66" charset="0"/>
              <a:buNone/>
            </a:pPr>
            <a:r>
              <a:rPr lang="en-AU" sz="1400" dirty="0">
                <a:solidFill>
                  <a:schemeClr val="bg1"/>
                </a:solidFill>
              </a:rPr>
              <a:t>1800RESPECT, </a:t>
            </a:r>
            <a:r>
              <a:rPr lang="en-AU" sz="1400" dirty="0" err="1">
                <a:solidFill>
                  <a:schemeClr val="bg1"/>
                </a:solidFill>
              </a:rPr>
              <a:t>MensLine</a:t>
            </a:r>
            <a:r>
              <a:rPr lang="en-AU" sz="1400" dirty="0">
                <a:solidFill>
                  <a:schemeClr val="bg1"/>
                </a:solidFill>
              </a:rPr>
              <a:t>, Kids Helpline, Women’s Domestic Violence Helpline, Elder Abuse Helpline </a:t>
            </a:r>
          </a:p>
          <a:p>
            <a:pPr marL="0" indent="0" algn="ctr">
              <a:lnSpc>
                <a:spcPct val="100000"/>
              </a:lnSpc>
              <a:spcBef>
                <a:spcPts val="600"/>
              </a:spcBef>
              <a:buFont typeface="The Hand Extrablack" panose="03070A02030502020204" pitchFamily="66" charset="0"/>
              <a:buNone/>
            </a:pPr>
            <a:endParaRPr lang="en-AU" sz="1400" dirty="0">
              <a:solidFill>
                <a:schemeClr val="bg1"/>
              </a:solidFill>
            </a:endParaRPr>
          </a:p>
        </p:txBody>
      </p:sp>
      <p:sp>
        <p:nvSpPr>
          <p:cNvPr id="12" name="Content Placeholder 2">
            <a:extLst>
              <a:ext uri="{FF2B5EF4-FFF2-40B4-BE49-F238E27FC236}">
                <a16:creationId xmlns:a16="http://schemas.microsoft.com/office/drawing/2014/main" id="{77872FB0-941C-40D0-AE5E-7CD523B9DD94}"/>
              </a:ext>
            </a:extLst>
          </p:cNvPr>
          <p:cNvSpPr txBox="1">
            <a:spLocks/>
          </p:cNvSpPr>
          <p:nvPr/>
        </p:nvSpPr>
        <p:spPr>
          <a:xfrm>
            <a:off x="8597084" y="1623276"/>
            <a:ext cx="3092422" cy="1256927"/>
          </a:xfrm>
          <a:prstGeom prst="rect">
            <a:avLst/>
          </a:prstGeom>
          <a:noFill/>
        </p:spPr>
        <p:txBody>
          <a:bodyPr vert="horz" lIns="0" tIns="0" rIns="0" bIns="0" rtlCol="0" anchor="ctr">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AU" sz="1400" dirty="0">
                <a:solidFill>
                  <a:schemeClr val="bg1"/>
                </a:solidFill>
              </a:rPr>
              <a:t>1800 979 777</a:t>
            </a:r>
          </a:p>
          <a:p>
            <a:pPr marL="0" indent="0" algn="ctr">
              <a:lnSpc>
                <a:spcPct val="100000"/>
              </a:lnSpc>
              <a:spcBef>
                <a:spcPts val="600"/>
              </a:spcBef>
              <a:buNone/>
            </a:pPr>
            <a:r>
              <a:rPr lang="en-AU" sz="1400" dirty="0">
                <a:solidFill>
                  <a:schemeClr val="bg1"/>
                </a:solidFill>
              </a:rPr>
              <a:t>Emergency Relief and Food Access Service</a:t>
            </a:r>
          </a:p>
        </p:txBody>
      </p:sp>
      <p:sp>
        <p:nvSpPr>
          <p:cNvPr id="13" name="Content Placeholder 2">
            <a:extLst>
              <a:ext uri="{FF2B5EF4-FFF2-40B4-BE49-F238E27FC236}">
                <a16:creationId xmlns:a16="http://schemas.microsoft.com/office/drawing/2014/main" id="{9E2B0340-FC00-4769-84F8-9F1BBEF3AE2D}"/>
              </a:ext>
            </a:extLst>
          </p:cNvPr>
          <p:cNvSpPr txBox="1">
            <a:spLocks/>
          </p:cNvSpPr>
          <p:nvPr/>
        </p:nvSpPr>
        <p:spPr>
          <a:xfrm>
            <a:off x="1584254" y="3085278"/>
            <a:ext cx="3208198" cy="1275440"/>
          </a:xfrm>
          <a:prstGeom prst="rect">
            <a:avLst/>
          </a:prstGeom>
          <a:noFill/>
        </p:spPr>
        <p:txBody>
          <a:bodyPr vert="horz" lIns="0" tIns="0" rIns="0" bIns="0" rtlCol="0" anchor="ctr">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AU" sz="1400" dirty="0">
                <a:solidFill>
                  <a:schemeClr val="bg1"/>
                </a:solidFill>
              </a:rPr>
              <a:t>Lifeline, Beyond Blue, Sane, </a:t>
            </a:r>
          </a:p>
          <a:p>
            <a:pPr marL="0" indent="0" algn="ctr">
              <a:lnSpc>
                <a:spcPct val="100000"/>
              </a:lnSpc>
              <a:spcBef>
                <a:spcPts val="600"/>
              </a:spcBef>
              <a:buNone/>
            </a:pPr>
            <a:r>
              <a:rPr lang="en-AU" sz="1400" dirty="0" err="1">
                <a:solidFill>
                  <a:schemeClr val="bg1"/>
                </a:solidFill>
              </a:rPr>
              <a:t>MensLine</a:t>
            </a:r>
            <a:r>
              <a:rPr lang="en-AU" sz="1400" dirty="0">
                <a:solidFill>
                  <a:schemeClr val="bg1"/>
                </a:solidFill>
              </a:rPr>
              <a:t>, Headspace</a:t>
            </a:r>
          </a:p>
        </p:txBody>
      </p:sp>
      <p:sp>
        <p:nvSpPr>
          <p:cNvPr id="14" name="Content Placeholder 2">
            <a:extLst>
              <a:ext uri="{FF2B5EF4-FFF2-40B4-BE49-F238E27FC236}">
                <a16:creationId xmlns:a16="http://schemas.microsoft.com/office/drawing/2014/main" id="{685E24AE-1D2A-4D2C-B058-01EDA17C18EC}"/>
              </a:ext>
            </a:extLst>
          </p:cNvPr>
          <p:cNvSpPr txBox="1">
            <a:spLocks/>
          </p:cNvSpPr>
          <p:nvPr/>
        </p:nvSpPr>
        <p:spPr>
          <a:xfrm>
            <a:off x="1703448" y="4401105"/>
            <a:ext cx="3008378" cy="1701950"/>
          </a:xfrm>
          <a:prstGeom prst="rect">
            <a:avLst/>
          </a:prstGeom>
          <a:noFill/>
        </p:spPr>
        <p:txBody>
          <a:bodyPr vert="horz" lIns="0" tIns="0" rIns="0" bIns="0" rtlCol="0" anchor="ctr">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AU" sz="1400" dirty="0">
                <a:solidFill>
                  <a:schemeClr val="bg1"/>
                </a:solidFill>
              </a:rPr>
              <a:t>See a GP who can refer to a Practitioner</a:t>
            </a:r>
          </a:p>
          <a:p>
            <a:pPr marL="0" indent="0" algn="ctr">
              <a:lnSpc>
                <a:spcPct val="100000"/>
              </a:lnSpc>
              <a:spcBef>
                <a:spcPts val="600"/>
              </a:spcBef>
              <a:buNone/>
            </a:pPr>
            <a:r>
              <a:rPr lang="en-AU" sz="1400" dirty="0">
                <a:solidFill>
                  <a:schemeClr val="bg1"/>
                </a:solidFill>
              </a:rPr>
              <a:t>Or</a:t>
            </a:r>
          </a:p>
          <a:p>
            <a:pPr marL="0" indent="0" algn="ctr">
              <a:lnSpc>
                <a:spcPct val="100000"/>
              </a:lnSpc>
              <a:spcBef>
                <a:spcPts val="600"/>
              </a:spcBef>
              <a:buNone/>
            </a:pPr>
            <a:r>
              <a:rPr lang="en-AU" sz="1400" dirty="0">
                <a:solidFill>
                  <a:schemeClr val="bg1"/>
                </a:solidFill>
              </a:rPr>
              <a:t> Skip the GP and link straight to professional support (more costly)</a:t>
            </a:r>
          </a:p>
        </p:txBody>
      </p:sp>
      <p:sp>
        <p:nvSpPr>
          <p:cNvPr id="15" name="Content Placeholder 2">
            <a:extLst>
              <a:ext uri="{FF2B5EF4-FFF2-40B4-BE49-F238E27FC236}">
                <a16:creationId xmlns:a16="http://schemas.microsoft.com/office/drawing/2014/main" id="{026B36FC-E0A4-429D-99B3-ACC68064BE19}"/>
              </a:ext>
            </a:extLst>
          </p:cNvPr>
          <p:cNvSpPr txBox="1">
            <a:spLocks/>
          </p:cNvSpPr>
          <p:nvPr/>
        </p:nvSpPr>
        <p:spPr>
          <a:xfrm>
            <a:off x="1584254" y="993161"/>
            <a:ext cx="3208198" cy="390568"/>
          </a:xfrm>
          <a:prstGeom prst="rect">
            <a:avLst/>
          </a:prstGeom>
          <a:noFill/>
        </p:spPr>
        <p:txBody>
          <a:bodyPr vert="horz" lIns="0" tIns="0" rIns="0" bIns="0" rtlCol="0" anchor="ctr">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Font typeface="The Hand Extrablack" panose="03070A02030502020204" pitchFamily="66" charset="0"/>
              <a:buNone/>
            </a:pPr>
            <a:r>
              <a:rPr lang="en-AU" sz="1400" b="1" dirty="0">
                <a:solidFill>
                  <a:schemeClr val="bg1"/>
                </a:solidFill>
              </a:rPr>
              <a:t>Mental Health</a:t>
            </a:r>
            <a:endParaRPr lang="en-AU" sz="1400" dirty="0">
              <a:solidFill>
                <a:schemeClr val="bg1"/>
              </a:solidFill>
            </a:endParaRPr>
          </a:p>
        </p:txBody>
      </p:sp>
      <p:sp>
        <p:nvSpPr>
          <p:cNvPr id="16" name="Content Placeholder 2">
            <a:extLst>
              <a:ext uri="{FF2B5EF4-FFF2-40B4-BE49-F238E27FC236}">
                <a16:creationId xmlns:a16="http://schemas.microsoft.com/office/drawing/2014/main" id="{65003657-83FC-42A3-86E7-ECA3CC1A4BA3}"/>
              </a:ext>
            </a:extLst>
          </p:cNvPr>
          <p:cNvSpPr txBox="1">
            <a:spLocks/>
          </p:cNvSpPr>
          <p:nvPr/>
        </p:nvSpPr>
        <p:spPr>
          <a:xfrm>
            <a:off x="5105509" y="1003581"/>
            <a:ext cx="3208198" cy="390568"/>
          </a:xfrm>
          <a:prstGeom prst="rect">
            <a:avLst/>
          </a:prstGeom>
          <a:noFill/>
        </p:spPr>
        <p:txBody>
          <a:bodyPr vert="horz" lIns="0" tIns="0" rIns="0" bIns="0" rtlCol="0" anchor="ctr">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sz="1400" b="1" dirty="0">
                <a:solidFill>
                  <a:schemeClr val="bg1"/>
                </a:solidFill>
              </a:rPr>
              <a:t>Family &amp; Relationships</a:t>
            </a:r>
          </a:p>
        </p:txBody>
      </p:sp>
      <p:sp>
        <p:nvSpPr>
          <p:cNvPr id="17" name="Content Placeholder 2">
            <a:extLst>
              <a:ext uri="{FF2B5EF4-FFF2-40B4-BE49-F238E27FC236}">
                <a16:creationId xmlns:a16="http://schemas.microsoft.com/office/drawing/2014/main" id="{D68C44E2-81D8-4FB8-906E-14A11AABB973}"/>
              </a:ext>
            </a:extLst>
          </p:cNvPr>
          <p:cNvSpPr txBox="1">
            <a:spLocks/>
          </p:cNvSpPr>
          <p:nvPr/>
        </p:nvSpPr>
        <p:spPr>
          <a:xfrm>
            <a:off x="8598797" y="1003581"/>
            <a:ext cx="3092422" cy="390568"/>
          </a:xfrm>
          <a:prstGeom prst="rect">
            <a:avLst/>
          </a:prstGeom>
          <a:noFill/>
        </p:spPr>
        <p:txBody>
          <a:bodyPr vert="horz" lIns="0" tIns="0" rIns="0" bIns="0" rtlCol="0" anchor="ctr">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AU" sz="1400" b="1" dirty="0">
                <a:solidFill>
                  <a:schemeClr val="bg1"/>
                </a:solidFill>
              </a:rPr>
              <a:t>Money Talk</a:t>
            </a:r>
            <a:endParaRPr lang="en-US" sz="1400" dirty="0">
              <a:solidFill>
                <a:schemeClr val="bg1"/>
              </a:solidFill>
            </a:endParaRPr>
          </a:p>
        </p:txBody>
      </p:sp>
      <p:sp>
        <p:nvSpPr>
          <p:cNvPr id="18" name="Content Placeholder 2">
            <a:extLst>
              <a:ext uri="{FF2B5EF4-FFF2-40B4-BE49-F238E27FC236}">
                <a16:creationId xmlns:a16="http://schemas.microsoft.com/office/drawing/2014/main" id="{DFD561B8-9259-4E9C-849F-0B3BCC0F0510}"/>
              </a:ext>
            </a:extLst>
          </p:cNvPr>
          <p:cNvSpPr txBox="1">
            <a:spLocks/>
          </p:cNvSpPr>
          <p:nvPr/>
        </p:nvSpPr>
        <p:spPr>
          <a:xfrm>
            <a:off x="5105509" y="1623275"/>
            <a:ext cx="3099828" cy="1295363"/>
          </a:xfrm>
          <a:prstGeom prst="rect">
            <a:avLst/>
          </a:prstGeom>
          <a:noFill/>
        </p:spPr>
        <p:txBody>
          <a:bodyPr vert="horz" lIns="0" tIns="0" rIns="0" bIns="0" rtlCol="0" anchor="ctr">
            <a:norm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Font typeface="The Hand Extrablack" panose="03070A02030502020204" pitchFamily="66" charset="0"/>
              <a:buNone/>
            </a:pPr>
            <a:r>
              <a:rPr lang="en-AU" sz="1400" dirty="0">
                <a:solidFill>
                  <a:schemeClr val="bg1"/>
                </a:solidFill>
              </a:rPr>
              <a:t>000</a:t>
            </a:r>
          </a:p>
          <a:p>
            <a:pPr marL="0" indent="0" algn="ctr">
              <a:lnSpc>
                <a:spcPct val="100000"/>
              </a:lnSpc>
              <a:spcBef>
                <a:spcPts val="600"/>
              </a:spcBef>
              <a:buNone/>
            </a:pPr>
            <a:r>
              <a:rPr lang="en-AU" sz="1400" dirty="0">
                <a:solidFill>
                  <a:schemeClr val="bg1"/>
                </a:solidFill>
              </a:rPr>
              <a:t>Call police if you have safety</a:t>
            </a:r>
          </a:p>
          <a:p>
            <a:pPr marL="0" indent="0" algn="ctr">
              <a:lnSpc>
                <a:spcPct val="100000"/>
              </a:lnSpc>
              <a:spcBef>
                <a:spcPts val="600"/>
              </a:spcBef>
              <a:buNone/>
            </a:pPr>
            <a:r>
              <a:rPr lang="en-AU" sz="1400" dirty="0">
                <a:solidFill>
                  <a:schemeClr val="bg1"/>
                </a:solidFill>
              </a:rPr>
              <a:t>concerns</a:t>
            </a:r>
          </a:p>
          <a:p>
            <a:pPr marL="0" indent="0" algn="ctr">
              <a:lnSpc>
                <a:spcPct val="100000"/>
              </a:lnSpc>
              <a:spcBef>
                <a:spcPts val="600"/>
              </a:spcBef>
              <a:buNone/>
            </a:pPr>
            <a:r>
              <a:rPr lang="en-AU" sz="1400" dirty="0">
                <a:solidFill>
                  <a:schemeClr val="bg1"/>
                </a:solidFill>
              </a:rPr>
              <a:t>Crisis Care (for child safety issues)</a:t>
            </a:r>
          </a:p>
        </p:txBody>
      </p:sp>
      <p:sp>
        <p:nvSpPr>
          <p:cNvPr id="19" name="Content Placeholder 2">
            <a:extLst>
              <a:ext uri="{FF2B5EF4-FFF2-40B4-BE49-F238E27FC236}">
                <a16:creationId xmlns:a16="http://schemas.microsoft.com/office/drawing/2014/main" id="{0C5D3C7E-F113-4E88-BB3B-05AE22381A3C}"/>
              </a:ext>
            </a:extLst>
          </p:cNvPr>
          <p:cNvSpPr txBox="1">
            <a:spLocks/>
          </p:cNvSpPr>
          <p:nvPr/>
        </p:nvSpPr>
        <p:spPr>
          <a:xfrm>
            <a:off x="5228244" y="4401105"/>
            <a:ext cx="2977093" cy="1701950"/>
          </a:xfrm>
          <a:prstGeom prst="rect">
            <a:avLst/>
          </a:prstGeom>
          <a:noFill/>
        </p:spPr>
        <p:txBody>
          <a:bodyPr vert="horz" lIns="0" tIns="0" rIns="0" bIns="0" rtlCol="0" anchor="ctr">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AU" sz="1400" dirty="0">
                <a:solidFill>
                  <a:schemeClr val="bg1"/>
                </a:solidFill>
                <a:ea typeface="+mn-lt"/>
                <a:cs typeface="+mn-lt"/>
              </a:rPr>
              <a:t>Seek professional support – Counselling services for individual or couples</a:t>
            </a:r>
          </a:p>
          <a:p>
            <a:pPr marL="0" indent="0" algn="ctr">
              <a:lnSpc>
                <a:spcPct val="100000"/>
              </a:lnSpc>
              <a:spcBef>
                <a:spcPts val="600"/>
              </a:spcBef>
              <a:buNone/>
            </a:pPr>
            <a:r>
              <a:rPr lang="en-AU" sz="1400" dirty="0">
                <a:solidFill>
                  <a:schemeClr val="bg1"/>
                </a:solidFill>
                <a:ea typeface="+mn-lt"/>
                <a:cs typeface="+mn-lt"/>
              </a:rPr>
              <a:t>Attend a workshop to build new skills to improve your relationships</a:t>
            </a:r>
            <a:endParaRPr lang="en-US" sz="1400" dirty="0">
              <a:solidFill>
                <a:schemeClr val="bg1"/>
              </a:solidFill>
              <a:ea typeface="+mn-lt"/>
              <a:cs typeface="+mn-lt"/>
            </a:endParaRPr>
          </a:p>
        </p:txBody>
      </p:sp>
      <p:sp>
        <p:nvSpPr>
          <p:cNvPr id="20" name="Content Placeholder 2">
            <a:extLst>
              <a:ext uri="{FF2B5EF4-FFF2-40B4-BE49-F238E27FC236}">
                <a16:creationId xmlns:a16="http://schemas.microsoft.com/office/drawing/2014/main" id="{53644090-1A4A-4E56-B11A-DE008BD89CC5}"/>
              </a:ext>
            </a:extLst>
          </p:cNvPr>
          <p:cNvSpPr txBox="1">
            <a:spLocks/>
          </p:cNvSpPr>
          <p:nvPr/>
        </p:nvSpPr>
        <p:spPr>
          <a:xfrm>
            <a:off x="8699227" y="3083137"/>
            <a:ext cx="2855621" cy="1256927"/>
          </a:xfrm>
          <a:prstGeom prst="rect">
            <a:avLst/>
          </a:prstGeom>
          <a:noFill/>
        </p:spPr>
        <p:txBody>
          <a:bodyPr vert="horz" lIns="0" tIns="0" rIns="0" bIns="0" rtlCol="0" anchor="ctr">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Font typeface="The Hand Extrablack" panose="03070A02030502020204" pitchFamily="66" charset="0"/>
              <a:buNone/>
            </a:pPr>
            <a:endParaRPr lang="en-AU" sz="1400" b="1" dirty="0">
              <a:solidFill>
                <a:schemeClr val="bg1"/>
              </a:solidFill>
            </a:endParaRPr>
          </a:p>
          <a:p>
            <a:pPr marL="0" indent="0" algn="ctr">
              <a:lnSpc>
                <a:spcPct val="100000"/>
              </a:lnSpc>
              <a:spcBef>
                <a:spcPts val="600"/>
              </a:spcBef>
              <a:buFont typeface="The Hand Extrablack" panose="03070A02030502020204" pitchFamily="66" charset="0"/>
              <a:buNone/>
            </a:pPr>
            <a:r>
              <a:rPr lang="en-AU" sz="1400" dirty="0">
                <a:solidFill>
                  <a:schemeClr val="bg1"/>
                </a:solidFill>
              </a:rPr>
              <a:t>National Debt Helpline</a:t>
            </a:r>
          </a:p>
          <a:p>
            <a:pPr marL="0" indent="0" algn="ctr">
              <a:lnSpc>
                <a:spcPct val="100000"/>
              </a:lnSpc>
              <a:spcBef>
                <a:spcPts val="600"/>
              </a:spcBef>
              <a:buFont typeface="The Hand Extrablack" panose="03070A02030502020204" pitchFamily="66" charset="0"/>
              <a:buNone/>
            </a:pPr>
            <a:r>
              <a:rPr lang="en-AU" sz="1400" dirty="0">
                <a:solidFill>
                  <a:schemeClr val="bg1"/>
                </a:solidFill>
              </a:rPr>
              <a:t>Face to face Financial Counsellor</a:t>
            </a:r>
          </a:p>
          <a:p>
            <a:pPr marL="0" indent="0" algn="ctr">
              <a:lnSpc>
                <a:spcPct val="100000"/>
              </a:lnSpc>
              <a:spcBef>
                <a:spcPts val="600"/>
              </a:spcBef>
              <a:buFont typeface="The Hand Extrablack" panose="03070A02030502020204" pitchFamily="66" charset="0"/>
              <a:buNone/>
            </a:pPr>
            <a:endParaRPr lang="en-AU" sz="1400" dirty="0">
              <a:solidFill>
                <a:schemeClr val="bg1"/>
              </a:solidFill>
            </a:endParaRPr>
          </a:p>
        </p:txBody>
      </p:sp>
      <p:sp>
        <p:nvSpPr>
          <p:cNvPr id="21" name="Content Placeholder 2">
            <a:extLst>
              <a:ext uri="{FF2B5EF4-FFF2-40B4-BE49-F238E27FC236}">
                <a16:creationId xmlns:a16="http://schemas.microsoft.com/office/drawing/2014/main" id="{66886195-FD62-4D22-8972-8F66C6DB7B9B}"/>
              </a:ext>
            </a:extLst>
          </p:cNvPr>
          <p:cNvSpPr txBox="1">
            <a:spLocks/>
          </p:cNvSpPr>
          <p:nvPr/>
        </p:nvSpPr>
        <p:spPr>
          <a:xfrm>
            <a:off x="8726662" y="4404539"/>
            <a:ext cx="2828186" cy="1701950"/>
          </a:xfrm>
          <a:prstGeom prst="rect">
            <a:avLst/>
          </a:prstGeom>
          <a:noFill/>
        </p:spPr>
        <p:txBody>
          <a:bodyPr vert="horz" lIns="0" tIns="0" rIns="0" bIns="0" rtlCol="0" anchor="ctr">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Font typeface="The Hand Extrablack" panose="03070A02030502020204" pitchFamily="66" charset="0"/>
              <a:buNone/>
            </a:pPr>
            <a:endParaRPr lang="en-AU" sz="1400" b="1" dirty="0">
              <a:solidFill>
                <a:schemeClr val="bg1"/>
              </a:solidFill>
            </a:endParaRPr>
          </a:p>
          <a:p>
            <a:pPr marL="0" indent="0" algn="ctr">
              <a:lnSpc>
                <a:spcPct val="100000"/>
              </a:lnSpc>
              <a:spcBef>
                <a:spcPts val="600"/>
              </a:spcBef>
              <a:buNone/>
            </a:pPr>
            <a:r>
              <a:rPr lang="en-AU" sz="1400" dirty="0">
                <a:solidFill>
                  <a:schemeClr val="bg1"/>
                </a:solidFill>
              </a:rPr>
              <a:t>Financial Counselling service (free)</a:t>
            </a:r>
          </a:p>
          <a:p>
            <a:pPr marL="0" indent="0" algn="ctr">
              <a:lnSpc>
                <a:spcPct val="100000"/>
              </a:lnSpc>
              <a:spcBef>
                <a:spcPts val="600"/>
              </a:spcBef>
              <a:buNone/>
            </a:pPr>
            <a:r>
              <a:rPr lang="en-AU" sz="1400" dirty="0">
                <a:solidFill>
                  <a:schemeClr val="bg1"/>
                </a:solidFill>
              </a:rPr>
              <a:t>Professional paid support</a:t>
            </a:r>
          </a:p>
          <a:p>
            <a:pPr marL="0" indent="0" algn="ctr">
              <a:lnSpc>
                <a:spcPct val="100000"/>
              </a:lnSpc>
              <a:spcBef>
                <a:spcPts val="600"/>
              </a:spcBef>
              <a:buNone/>
            </a:pPr>
            <a:r>
              <a:rPr lang="en-AU" sz="1400" dirty="0">
                <a:solidFill>
                  <a:schemeClr val="bg1"/>
                </a:solidFill>
                <a:ea typeface="+mn-lt"/>
                <a:cs typeface="+mn-lt"/>
              </a:rPr>
              <a:t>Talk to your lenders (electricity/gas/bank)</a:t>
            </a:r>
          </a:p>
          <a:p>
            <a:pPr marL="0" indent="0" algn="ctr">
              <a:lnSpc>
                <a:spcPct val="100000"/>
              </a:lnSpc>
              <a:spcBef>
                <a:spcPts val="600"/>
              </a:spcBef>
              <a:buFont typeface="The Hand Extrablack" panose="03070A02030502020204" pitchFamily="66" charset="0"/>
              <a:buNone/>
            </a:pPr>
            <a:endParaRPr lang="en-AU" sz="1400" dirty="0">
              <a:solidFill>
                <a:schemeClr val="bg1"/>
              </a:solidFill>
            </a:endParaRPr>
          </a:p>
        </p:txBody>
      </p:sp>
      <p:sp>
        <p:nvSpPr>
          <p:cNvPr id="22" name="Content Placeholder 2">
            <a:extLst>
              <a:ext uri="{FF2B5EF4-FFF2-40B4-BE49-F238E27FC236}">
                <a16:creationId xmlns:a16="http://schemas.microsoft.com/office/drawing/2014/main" id="{D0B03D1F-3E8D-443C-A7C0-8CB1E3D29C49}"/>
              </a:ext>
            </a:extLst>
          </p:cNvPr>
          <p:cNvSpPr txBox="1">
            <a:spLocks/>
          </p:cNvSpPr>
          <p:nvPr/>
        </p:nvSpPr>
        <p:spPr>
          <a:xfrm>
            <a:off x="429508" y="1623275"/>
            <a:ext cx="1001905" cy="1300130"/>
          </a:xfrm>
          <a:prstGeom prst="rect">
            <a:avLst/>
          </a:prstGeom>
          <a:noFill/>
        </p:spPr>
        <p:txBody>
          <a:bodyPr vert="horz" lIns="0" tIns="0" rIns="0" bIns="0" rtlCol="0" anchor="ctr">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Font typeface="The Hand Extrablack" panose="03070A02030502020204" pitchFamily="66" charset="0"/>
              <a:buNone/>
            </a:pPr>
            <a:endParaRPr lang="en-AU" sz="1400" dirty="0">
              <a:solidFill>
                <a:schemeClr val="bg1"/>
              </a:solidFill>
            </a:endParaRPr>
          </a:p>
          <a:p>
            <a:pPr marL="0" indent="0" algn="ctr">
              <a:lnSpc>
                <a:spcPct val="100000"/>
              </a:lnSpc>
              <a:spcBef>
                <a:spcPts val="600"/>
              </a:spcBef>
              <a:buFont typeface="The Hand Extrablack" panose="03070A02030502020204" pitchFamily="66" charset="0"/>
              <a:buNone/>
            </a:pPr>
            <a:r>
              <a:rPr lang="en-AU" sz="1200" dirty="0">
                <a:solidFill>
                  <a:schemeClr val="bg1"/>
                </a:solidFill>
              </a:rPr>
              <a:t>In an emergency</a:t>
            </a:r>
          </a:p>
        </p:txBody>
      </p:sp>
      <p:sp>
        <p:nvSpPr>
          <p:cNvPr id="23" name="Content Placeholder 2">
            <a:extLst>
              <a:ext uri="{FF2B5EF4-FFF2-40B4-BE49-F238E27FC236}">
                <a16:creationId xmlns:a16="http://schemas.microsoft.com/office/drawing/2014/main" id="{F4DEBCAD-FD46-4248-9A7B-72DC2D371A80}"/>
              </a:ext>
            </a:extLst>
          </p:cNvPr>
          <p:cNvSpPr txBox="1">
            <a:spLocks/>
          </p:cNvSpPr>
          <p:nvPr/>
        </p:nvSpPr>
        <p:spPr>
          <a:xfrm>
            <a:off x="429508" y="3019340"/>
            <a:ext cx="1001905" cy="1275441"/>
          </a:xfrm>
          <a:prstGeom prst="rect">
            <a:avLst/>
          </a:prstGeom>
          <a:noFill/>
        </p:spPr>
        <p:txBody>
          <a:bodyPr vert="horz" lIns="0" tIns="0" rIns="0" bIns="0" rtlCol="0" anchor="ctr">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Font typeface="The Hand Extrablack" panose="03070A02030502020204" pitchFamily="66" charset="0"/>
              <a:buNone/>
            </a:pPr>
            <a:endParaRPr lang="en-AU" sz="1400">
              <a:solidFill>
                <a:schemeClr val="bg1"/>
              </a:solidFill>
            </a:endParaRPr>
          </a:p>
          <a:p>
            <a:pPr marL="0" indent="0" algn="ctr">
              <a:lnSpc>
                <a:spcPct val="100000"/>
              </a:lnSpc>
              <a:spcBef>
                <a:spcPts val="600"/>
              </a:spcBef>
              <a:buFont typeface="The Hand Extrablack" panose="03070A02030502020204" pitchFamily="66" charset="0"/>
              <a:buNone/>
            </a:pPr>
            <a:r>
              <a:rPr lang="en-AU" sz="1200">
                <a:solidFill>
                  <a:schemeClr val="bg1"/>
                </a:solidFill>
              </a:rPr>
              <a:t>Need to talk to someone</a:t>
            </a:r>
          </a:p>
        </p:txBody>
      </p:sp>
      <p:sp>
        <p:nvSpPr>
          <p:cNvPr id="24" name="Content Placeholder 2">
            <a:extLst>
              <a:ext uri="{FF2B5EF4-FFF2-40B4-BE49-F238E27FC236}">
                <a16:creationId xmlns:a16="http://schemas.microsoft.com/office/drawing/2014/main" id="{8CD75993-1446-4E01-AA3C-E17D64ECFD2B}"/>
              </a:ext>
            </a:extLst>
          </p:cNvPr>
          <p:cNvSpPr txBox="1">
            <a:spLocks/>
          </p:cNvSpPr>
          <p:nvPr/>
        </p:nvSpPr>
        <p:spPr>
          <a:xfrm>
            <a:off x="429508" y="4401105"/>
            <a:ext cx="1001905" cy="1701950"/>
          </a:xfrm>
          <a:prstGeom prst="rect">
            <a:avLst/>
          </a:prstGeom>
          <a:noFill/>
        </p:spPr>
        <p:txBody>
          <a:bodyPr vert="horz" lIns="0" tIns="0" rIns="0" bIns="0" rtlCol="0" anchor="ctr">
            <a:noAutofit/>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Font typeface="The Hand Extrablack" panose="03070A02030502020204" pitchFamily="66" charset="0"/>
              <a:buNone/>
            </a:pPr>
            <a:r>
              <a:rPr lang="en-AU" sz="1200" dirty="0">
                <a:solidFill>
                  <a:schemeClr val="bg1"/>
                </a:solidFill>
              </a:rPr>
              <a:t>Need to get ongoing support</a:t>
            </a:r>
          </a:p>
        </p:txBody>
      </p:sp>
      <p:pic>
        <p:nvPicPr>
          <p:cNvPr id="25" name="Graphic 24" descr="Siren with solid fill">
            <a:extLst>
              <a:ext uri="{FF2B5EF4-FFF2-40B4-BE49-F238E27FC236}">
                <a16:creationId xmlns:a16="http://schemas.microsoft.com/office/drawing/2014/main" id="{D58B56A1-9D5E-49E3-A2E5-44B89B6F66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1543" y="1709174"/>
            <a:ext cx="457200" cy="457200"/>
          </a:xfrm>
          <a:prstGeom prst="rect">
            <a:avLst/>
          </a:prstGeom>
        </p:spPr>
      </p:pic>
      <p:pic>
        <p:nvPicPr>
          <p:cNvPr id="26" name="Graphic 25" descr="Receiver with solid fill">
            <a:extLst>
              <a:ext uri="{FF2B5EF4-FFF2-40B4-BE49-F238E27FC236}">
                <a16:creationId xmlns:a16="http://schemas.microsoft.com/office/drawing/2014/main" id="{71D51103-9B9D-4B7A-BD5F-51BEB407594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1167" y="3126236"/>
            <a:ext cx="337951" cy="337951"/>
          </a:xfrm>
          <a:prstGeom prst="rect">
            <a:avLst/>
          </a:prstGeom>
        </p:spPr>
      </p:pic>
      <p:pic>
        <p:nvPicPr>
          <p:cNvPr id="27" name="Graphic 26" descr="Open hand with solid fill">
            <a:extLst>
              <a:ext uri="{FF2B5EF4-FFF2-40B4-BE49-F238E27FC236}">
                <a16:creationId xmlns:a16="http://schemas.microsoft.com/office/drawing/2014/main" id="{226A1BEF-8F02-4271-84A8-1F5A827C38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1543" y="4503425"/>
            <a:ext cx="518064" cy="518064"/>
          </a:xfrm>
          <a:prstGeom prst="rect">
            <a:avLst/>
          </a:prstGeom>
        </p:spPr>
      </p:pic>
      <p:sp>
        <p:nvSpPr>
          <p:cNvPr id="8" name="TextBox 7">
            <a:extLst>
              <a:ext uri="{FF2B5EF4-FFF2-40B4-BE49-F238E27FC236}">
                <a16:creationId xmlns:a16="http://schemas.microsoft.com/office/drawing/2014/main" id="{F2A6509C-A6F0-4FAE-8E7B-F557F940F346}"/>
              </a:ext>
            </a:extLst>
          </p:cNvPr>
          <p:cNvSpPr txBox="1"/>
          <p:nvPr/>
        </p:nvSpPr>
        <p:spPr>
          <a:xfrm>
            <a:off x="1425420" y="202912"/>
            <a:ext cx="10766580" cy="523220"/>
          </a:xfrm>
          <a:prstGeom prst="rect">
            <a:avLst/>
          </a:prstGeom>
          <a:noFill/>
        </p:spPr>
        <p:txBody>
          <a:bodyPr wrap="square" rtlCol="0">
            <a:spAutoFit/>
          </a:bodyPr>
          <a:lstStyle/>
          <a:p>
            <a:r>
              <a:rPr lang="en-US" sz="2800" b="1" dirty="0">
                <a:solidFill>
                  <a:schemeClr val="bg1"/>
                </a:solidFill>
              </a:rPr>
              <a:t>Where to send them for help</a:t>
            </a:r>
            <a:endParaRPr lang="en-AU" sz="2800" b="1" dirty="0">
              <a:solidFill>
                <a:schemeClr val="bg1"/>
              </a:solidFill>
            </a:endParaRPr>
          </a:p>
        </p:txBody>
      </p:sp>
      <p:sp>
        <p:nvSpPr>
          <p:cNvPr id="9" name="Rectangle 8">
            <a:extLst>
              <a:ext uri="{FF2B5EF4-FFF2-40B4-BE49-F238E27FC236}">
                <a16:creationId xmlns:a16="http://schemas.microsoft.com/office/drawing/2014/main" id="{93E262A1-D285-4286-B27F-739EDB161C17}"/>
              </a:ext>
            </a:extLst>
          </p:cNvPr>
          <p:cNvSpPr/>
          <p:nvPr/>
        </p:nvSpPr>
        <p:spPr>
          <a:xfrm>
            <a:off x="478255" y="1458155"/>
            <a:ext cx="11408945" cy="144640"/>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C6E28324-B1FA-4BE2-95F9-2C77A2A17D1B}"/>
              </a:ext>
            </a:extLst>
          </p:cNvPr>
          <p:cNvSpPr/>
          <p:nvPr/>
        </p:nvSpPr>
        <p:spPr>
          <a:xfrm>
            <a:off x="537879" y="2939118"/>
            <a:ext cx="11408945" cy="196544"/>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Rectangle 39">
            <a:extLst>
              <a:ext uri="{FF2B5EF4-FFF2-40B4-BE49-F238E27FC236}">
                <a16:creationId xmlns:a16="http://schemas.microsoft.com/office/drawing/2014/main" id="{F5CD4694-A823-44E6-AE22-D9D36B5AB4B3}"/>
              </a:ext>
            </a:extLst>
          </p:cNvPr>
          <p:cNvSpPr/>
          <p:nvPr/>
        </p:nvSpPr>
        <p:spPr>
          <a:xfrm>
            <a:off x="593223" y="4303446"/>
            <a:ext cx="11408945" cy="196544"/>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9" name="Picture 28">
            <a:extLst>
              <a:ext uri="{FF2B5EF4-FFF2-40B4-BE49-F238E27FC236}">
                <a16:creationId xmlns:a16="http://schemas.microsoft.com/office/drawing/2014/main" id="{726C591F-D8E4-4A3F-987A-1C25F3EDA5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810" y="6050152"/>
            <a:ext cx="11736358" cy="453305"/>
          </a:xfrm>
          <a:prstGeom prst="rect">
            <a:avLst/>
          </a:prstGeom>
        </p:spPr>
      </p:pic>
      <p:sp>
        <p:nvSpPr>
          <p:cNvPr id="30" name="TextBox 29">
            <a:extLst>
              <a:ext uri="{FF2B5EF4-FFF2-40B4-BE49-F238E27FC236}">
                <a16:creationId xmlns:a16="http://schemas.microsoft.com/office/drawing/2014/main" id="{9ECAC952-5A56-45B0-9B7B-C2DFA42B1C9B}"/>
              </a:ext>
            </a:extLst>
          </p:cNvPr>
          <p:cNvSpPr txBox="1"/>
          <p:nvPr/>
        </p:nvSpPr>
        <p:spPr>
          <a:xfrm>
            <a:off x="403922" y="6313313"/>
            <a:ext cx="11170877" cy="338554"/>
          </a:xfrm>
          <a:prstGeom prst="rect">
            <a:avLst/>
          </a:prstGeom>
          <a:noFill/>
        </p:spPr>
        <p:txBody>
          <a:bodyPr wrap="square">
            <a:spAutoFit/>
          </a:bodyPr>
          <a:lstStyle/>
          <a:p>
            <a:r>
              <a:rPr lang="en-US" sz="1600" dirty="0">
                <a:solidFill>
                  <a:schemeClr val="bg1"/>
                </a:solidFill>
                <a:latin typeface="Century Gothic"/>
                <a:cs typeface="Times New Roman"/>
              </a:rPr>
              <a:t>What Helps</a:t>
            </a:r>
            <a:endParaRPr lang="en-AU" sz="1600" dirty="0">
              <a:solidFill>
                <a:schemeClr val="bg1"/>
              </a:solidFill>
              <a:latin typeface="Century Gothic"/>
              <a:cs typeface="Times New Roman"/>
            </a:endParaRPr>
          </a:p>
        </p:txBody>
      </p:sp>
    </p:spTree>
    <p:extLst>
      <p:ext uri="{BB962C8B-B14F-4D97-AF65-F5344CB8AC3E}">
        <p14:creationId xmlns:p14="http://schemas.microsoft.com/office/powerpoint/2010/main" val="806989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8E3318-D828-432F-B516-B742E1C8029D}"/>
              </a:ext>
            </a:extLst>
          </p:cNvPr>
          <p:cNvSpPr>
            <a:spLocks noGrp="1"/>
          </p:cNvSpPr>
          <p:nvPr>
            <p:ph type="title"/>
          </p:nvPr>
        </p:nvSpPr>
        <p:spPr>
          <a:xfrm>
            <a:off x="0" y="0"/>
            <a:ext cx="12192000" cy="6858000"/>
          </a:xfrm>
        </p:spPr>
        <p:txBody>
          <a:bodyPr/>
          <a:lstStyle/>
          <a:p>
            <a:r>
              <a:rPr lang="en-US" dirty="0"/>
              <a:t>	Where to find help</a:t>
            </a:r>
            <a:endParaRPr lang="en-AU" dirty="0"/>
          </a:p>
        </p:txBody>
      </p:sp>
    </p:spTree>
    <p:extLst>
      <p:ext uri="{BB962C8B-B14F-4D97-AF65-F5344CB8AC3E}">
        <p14:creationId xmlns:p14="http://schemas.microsoft.com/office/powerpoint/2010/main" val="2969357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3C53BE9-C8E7-44F8-991B-E354F6E3526B}"/>
              </a:ext>
            </a:extLst>
          </p:cNvPr>
          <p:cNvSpPr/>
          <p:nvPr/>
        </p:nvSpPr>
        <p:spPr>
          <a:xfrm>
            <a:off x="0" y="0"/>
            <a:ext cx="12192000" cy="6858000"/>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7D29D326-6392-4A77-A72B-D0DDE6B8857F}"/>
              </a:ext>
            </a:extLst>
          </p:cNvPr>
          <p:cNvSpPr txBox="1"/>
          <p:nvPr/>
        </p:nvSpPr>
        <p:spPr>
          <a:xfrm>
            <a:off x="3472512" y="4014350"/>
            <a:ext cx="2113487" cy="1261884"/>
          </a:xfrm>
          <a:prstGeom prst="rect">
            <a:avLst/>
          </a:prstGeom>
          <a:noFill/>
        </p:spPr>
        <p:txBody>
          <a:bodyPr wrap="square" lIns="91440" tIns="45720" rIns="91440" bIns="45720" anchor="t">
            <a:spAutoFit/>
          </a:bodyPr>
          <a:lstStyle/>
          <a:p>
            <a:pPr fontAlgn="base"/>
            <a:r>
              <a:rPr lang="en-AU" sz="2800" b="1">
                <a:solidFill>
                  <a:schemeClr val="bg1"/>
                </a:solidFill>
                <a:effectLst/>
                <a:latin typeface="Century Gothic"/>
                <a:ea typeface="Times New Roman" panose="02020603050405020304" pitchFamily="18" charset="0"/>
                <a:cs typeface="Arial"/>
              </a:rPr>
              <a:t>Ask Izzy</a:t>
            </a:r>
          </a:p>
          <a:p>
            <a:pPr fontAlgn="base"/>
            <a:r>
              <a:rPr lang="en-AU" sz="2000" b="0" u="sng">
                <a:solidFill>
                  <a:schemeClr val="bg1"/>
                </a:solidFill>
                <a:effectLst/>
                <a:latin typeface="Century Gothic"/>
                <a:ea typeface="Times New Roman" panose="02020603050405020304" pitchFamily="18" charset="0"/>
                <a:cs typeface="Arial"/>
                <a:hlinkClick r:id="rId3">
                  <a:extLst>
                    <a:ext uri="{A12FA001-AC4F-418D-AE19-62706E023703}">
                      <ahyp:hlinkClr xmlns:ahyp="http://schemas.microsoft.com/office/drawing/2018/hyperlinkcolor" val="tx"/>
                    </a:ext>
                  </a:extLst>
                </a:hlinkClick>
              </a:rPr>
              <a:t>askizzy.org.au</a:t>
            </a:r>
            <a:endParaRPr lang="en-AU" sz="2000" b="1">
              <a:solidFill>
                <a:schemeClr val="bg1"/>
              </a:solidFill>
              <a:effectLst/>
              <a:latin typeface="Century Gothic"/>
              <a:ea typeface="Times New Roman" panose="02020603050405020304" pitchFamily="18" charset="0"/>
              <a:cs typeface="Arial"/>
            </a:endParaRPr>
          </a:p>
          <a:p>
            <a:pPr fontAlgn="base"/>
            <a:endParaRPr lang="en-AU" sz="2800">
              <a:solidFill>
                <a:schemeClr val="bg1"/>
              </a:solidFill>
              <a:effectLst/>
              <a:latin typeface="Century Gothic"/>
              <a:ea typeface="Times New Roman" panose="02020603050405020304" pitchFamily="18" charset="0"/>
              <a:cs typeface="Arial"/>
            </a:endParaRPr>
          </a:p>
        </p:txBody>
      </p:sp>
      <p:sp>
        <p:nvSpPr>
          <p:cNvPr id="11" name="TextBox 10">
            <a:extLst>
              <a:ext uri="{FF2B5EF4-FFF2-40B4-BE49-F238E27FC236}">
                <a16:creationId xmlns:a16="http://schemas.microsoft.com/office/drawing/2014/main" id="{7E9DB77D-05BC-481E-AAA1-A1F0E37777F5}"/>
              </a:ext>
            </a:extLst>
          </p:cNvPr>
          <p:cNvSpPr txBox="1"/>
          <p:nvPr/>
        </p:nvSpPr>
        <p:spPr>
          <a:xfrm>
            <a:off x="3472512" y="1759574"/>
            <a:ext cx="2559692" cy="830997"/>
          </a:xfrm>
          <a:prstGeom prst="rect">
            <a:avLst/>
          </a:prstGeom>
          <a:noFill/>
        </p:spPr>
        <p:txBody>
          <a:bodyPr wrap="square" lIns="91440" tIns="45720" rIns="91440" bIns="45720" anchor="t">
            <a:spAutoFit/>
          </a:bodyPr>
          <a:lstStyle/>
          <a:p>
            <a:pPr fontAlgn="base"/>
            <a:r>
              <a:rPr lang="en-AU" sz="2800" b="1" dirty="0">
                <a:solidFill>
                  <a:schemeClr val="bg1"/>
                </a:solidFill>
                <a:effectLst/>
                <a:latin typeface="Century Gothic"/>
                <a:ea typeface="Times New Roman" panose="02020603050405020304" pitchFamily="18" charset="0"/>
                <a:cs typeface="Arial"/>
              </a:rPr>
              <a:t>WA Connect</a:t>
            </a:r>
          </a:p>
          <a:p>
            <a:pPr fontAlgn="base"/>
            <a:r>
              <a:rPr lang="en-AU" sz="2000" b="0" u="sng" dirty="0">
                <a:solidFill>
                  <a:schemeClr val="bg1"/>
                </a:solidFill>
                <a:effectLst/>
                <a:latin typeface="Century Gothic"/>
                <a:ea typeface="Times New Roman" panose="02020603050405020304" pitchFamily="18" charset="0"/>
                <a:cs typeface="Arial"/>
                <a:hlinkClick r:id="rId4">
                  <a:extLst>
                    <a:ext uri="{A12FA001-AC4F-418D-AE19-62706E023703}">
                      <ahyp:hlinkClr xmlns:ahyp="http://schemas.microsoft.com/office/drawing/2018/hyperlinkcolor" val="tx"/>
                    </a:ext>
                  </a:extLst>
                </a:hlinkClick>
              </a:rPr>
              <a:t>waconnect.org.au</a:t>
            </a:r>
            <a:endParaRPr lang="en-AU" sz="2000" b="1" dirty="0">
              <a:solidFill>
                <a:schemeClr val="bg1"/>
              </a:solidFill>
              <a:effectLst/>
              <a:latin typeface="Century Gothic"/>
              <a:ea typeface="Times New Roman" panose="02020603050405020304" pitchFamily="18" charset="0"/>
              <a:cs typeface="Arial"/>
            </a:endParaRPr>
          </a:p>
        </p:txBody>
      </p:sp>
      <p:sp>
        <p:nvSpPr>
          <p:cNvPr id="12" name="TextBox 11">
            <a:extLst>
              <a:ext uri="{FF2B5EF4-FFF2-40B4-BE49-F238E27FC236}">
                <a16:creationId xmlns:a16="http://schemas.microsoft.com/office/drawing/2014/main" id="{063D7984-E29B-485A-A5FD-054567AC23C3}"/>
              </a:ext>
            </a:extLst>
          </p:cNvPr>
          <p:cNvSpPr txBox="1"/>
          <p:nvPr/>
        </p:nvSpPr>
        <p:spPr>
          <a:xfrm>
            <a:off x="8800002" y="1759574"/>
            <a:ext cx="2764015" cy="830997"/>
          </a:xfrm>
          <a:prstGeom prst="rect">
            <a:avLst/>
          </a:prstGeom>
          <a:noFill/>
        </p:spPr>
        <p:txBody>
          <a:bodyPr wrap="square" lIns="91440" tIns="45720" rIns="91440" bIns="45720" anchor="t">
            <a:spAutoFit/>
          </a:bodyPr>
          <a:lstStyle/>
          <a:p>
            <a:pPr fontAlgn="base"/>
            <a:r>
              <a:rPr lang="en-AU" sz="2800" b="1">
                <a:solidFill>
                  <a:schemeClr val="bg1"/>
                </a:solidFill>
                <a:effectLst/>
                <a:latin typeface="Century Gothic"/>
                <a:ea typeface="Times New Roman" panose="02020603050405020304" pitchFamily="18" charset="0"/>
                <a:cs typeface="Arial"/>
              </a:rPr>
              <a:t>Health Direct</a:t>
            </a:r>
          </a:p>
          <a:p>
            <a:r>
              <a:rPr lang="en-AU" sz="2000" u="sng">
                <a:solidFill>
                  <a:schemeClr val="bg1"/>
                </a:solidFill>
                <a:effectLst/>
                <a:latin typeface="Century Gothic"/>
                <a:ea typeface="Calibri" panose="020F0502020204030204" pitchFamily="34" charset="0"/>
                <a:cs typeface="Arial"/>
                <a:hlinkClick r:id="rId5">
                  <a:extLst>
                    <a:ext uri="{A12FA001-AC4F-418D-AE19-62706E023703}">
                      <ahyp:hlinkClr xmlns:ahyp="http://schemas.microsoft.com/office/drawing/2018/hyperlinkcolor" val="tx"/>
                    </a:ext>
                  </a:extLst>
                </a:hlinkClick>
              </a:rPr>
              <a:t>healthdirect.gov.au</a:t>
            </a:r>
            <a:endParaRPr lang="en-AU" sz="2000">
              <a:solidFill>
                <a:schemeClr val="bg1"/>
              </a:solidFill>
              <a:latin typeface="Century Gothic"/>
              <a:cs typeface="Arial"/>
            </a:endParaRPr>
          </a:p>
        </p:txBody>
      </p:sp>
      <p:sp>
        <p:nvSpPr>
          <p:cNvPr id="13" name="TextBox 12">
            <a:extLst>
              <a:ext uri="{FF2B5EF4-FFF2-40B4-BE49-F238E27FC236}">
                <a16:creationId xmlns:a16="http://schemas.microsoft.com/office/drawing/2014/main" id="{89DFADE4-014F-4890-BC16-5076573245BB}"/>
              </a:ext>
            </a:extLst>
          </p:cNvPr>
          <p:cNvSpPr txBox="1"/>
          <p:nvPr/>
        </p:nvSpPr>
        <p:spPr>
          <a:xfrm>
            <a:off x="8800002" y="4014350"/>
            <a:ext cx="2995122" cy="1569660"/>
          </a:xfrm>
          <a:prstGeom prst="rect">
            <a:avLst/>
          </a:prstGeom>
          <a:noFill/>
        </p:spPr>
        <p:txBody>
          <a:bodyPr wrap="square" lIns="91440" tIns="45720" rIns="91440" bIns="45720" anchor="t">
            <a:spAutoFit/>
          </a:bodyPr>
          <a:lstStyle/>
          <a:p>
            <a:pPr fontAlgn="base"/>
            <a:r>
              <a:rPr lang="en-AU" sz="2800" b="1">
                <a:solidFill>
                  <a:schemeClr val="bg1"/>
                </a:solidFill>
                <a:effectLst/>
                <a:latin typeface="Century Gothic"/>
                <a:ea typeface="Times New Roman" panose="02020603050405020304" pitchFamily="18" charset="0"/>
                <a:cs typeface="Arial"/>
              </a:rPr>
              <a:t>Connect Groups</a:t>
            </a:r>
          </a:p>
          <a:p>
            <a:r>
              <a:rPr lang="en-AU" sz="2000" u="sng">
                <a:solidFill>
                  <a:schemeClr val="bg1"/>
                </a:solidFill>
                <a:effectLst/>
                <a:latin typeface="Century Gothic"/>
                <a:ea typeface="Calibri" panose="020F0502020204030204" pitchFamily="34" charset="0"/>
                <a:cs typeface="Arial"/>
                <a:hlinkClick r:id="rId6">
                  <a:extLst>
                    <a:ext uri="{A12FA001-AC4F-418D-AE19-62706E023703}">
                      <ahyp:hlinkClr xmlns:ahyp="http://schemas.microsoft.com/office/drawing/2018/hyperlinkcolor" val="tx"/>
                    </a:ext>
                  </a:extLst>
                </a:hlinkClick>
              </a:rPr>
              <a:t>connectgroups.org.au</a:t>
            </a:r>
            <a:r>
              <a:rPr lang="en-AU" sz="2000">
                <a:solidFill>
                  <a:schemeClr val="bg1"/>
                </a:solidFill>
                <a:latin typeface="Century Gothic"/>
                <a:ea typeface="Calibri" panose="020F0502020204030204" pitchFamily="34" charset="0"/>
                <a:cs typeface="Arial"/>
              </a:rPr>
              <a:t> </a:t>
            </a:r>
            <a:endParaRPr lang="en-AU" sz="2000">
              <a:solidFill>
                <a:schemeClr val="bg1"/>
              </a:solidFill>
              <a:cs typeface="Calibri"/>
            </a:endParaRPr>
          </a:p>
        </p:txBody>
      </p:sp>
      <p:grpSp>
        <p:nvGrpSpPr>
          <p:cNvPr id="28" name="Group 27">
            <a:extLst>
              <a:ext uri="{FF2B5EF4-FFF2-40B4-BE49-F238E27FC236}">
                <a16:creationId xmlns:a16="http://schemas.microsoft.com/office/drawing/2014/main" id="{8BAF8F3A-3D3E-4190-BA6F-34AA316DBB17}"/>
              </a:ext>
            </a:extLst>
          </p:cNvPr>
          <p:cNvGrpSpPr/>
          <p:nvPr/>
        </p:nvGrpSpPr>
        <p:grpSpPr>
          <a:xfrm>
            <a:off x="1241463" y="3559328"/>
            <a:ext cx="2035913" cy="2035913"/>
            <a:chOff x="1394349" y="3644388"/>
            <a:chExt cx="2035913" cy="2035913"/>
          </a:xfrm>
        </p:grpSpPr>
        <p:sp>
          <p:nvSpPr>
            <p:cNvPr id="25" name="Oval 24">
              <a:extLst>
                <a:ext uri="{FF2B5EF4-FFF2-40B4-BE49-F238E27FC236}">
                  <a16:creationId xmlns:a16="http://schemas.microsoft.com/office/drawing/2014/main" id="{223A14A8-42F9-4E5F-8F9F-FDE5A5AB6108}"/>
                </a:ext>
              </a:extLst>
            </p:cNvPr>
            <p:cNvSpPr/>
            <p:nvPr/>
          </p:nvSpPr>
          <p:spPr>
            <a:xfrm>
              <a:off x="1394349" y="3644388"/>
              <a:ext cx="2035913" cy="2035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Picture 18" descr="Logo&#10;&#10;Description automatically generated">
              <a:extLst>
                <a:ext uri="{FF2B5EF4-FFF2-40B4-BE49-F238E27FC236}">
                  <a16:creationId xmlns:a16="http://schemas.microsoft.com/office/drawing/2014/main" id="{FE9DD99A-58E7-433C-A092-252B27B605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8298" y="4511668"/>
              <a:ext cx="1828014" cy="437367"/>
            </a:xfrm>
            <a:prstGeom prst="rect">
              <a:avLst/>
            </a:prstGeom>
          </p:spPr>
        </p:pic>
      </p:grpSp>
      <p:grpSp>
        <p:nvGrpSpPr>
          <p:cNvPr id="29" name="Group 28">
            <a:extLst>
              <a:ext uri="{FF2B5EF4-FFF2-40B4-BE49-F238E27FC236}">
                <a16:creationId xmlns:a16="http://schemas.microsoft.com/office/drawing/2014/main" id="{90640E34-B21E-4A00-8AB3-92ABB5E5E713}"/>
              </a:ext>
            </a:extLst>
          </p:cNvPr>
          <p:cNvGrpSpPr/>
          <p:nvPr/>
        </p:nvGrpSpPr>
        <p:grpSpPr>
          <a:xfrm>
            <a:off x="1241463" y="935220"/>
            <a:ext cx="2035913" cy="2035913"/>
            <a:chOff x="1216168" y="1020280"/>
            <a:chExt cx="2035913" cy="2035913"/>
          </a:xfrm>
        </p:grpSpPr>
        <p:sp>
          <p:nvSpPr>
            <p:cNvPr id="24" name="Oval 23">
              <a:extLst>
                <a:ext uri="{FF2B5EF4-FFF2-40B4-BE49-F238E27FC236}">
                  <a16:creationId xmlns:a16="http://schemas.microsoft.com/office/drawing/2014/main" id="{C2D3CB5D-05AF-438A-B6D2-6837ABBBAFD4}"/>
                </a:ext>
              </a:extLst>
            </p:cNvPr>
            <p:cNvSpPr/>
            <p:nvPr/>
          </p:nvSpPr>
          <p:spPr>
            <a:xfrm>
              <a:off x="1216168" y="1020280"/>
              <a:ext cx="2035913" cy="2035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Picture 20" descr="Yellow text on a black background&#10;&#10;Description automatically generated with medium confidence">
              <a:extLst>
                <a:ext uri="{FF2B5EF4-FFF2-40B4-BE49-F238E27FC236}">
                  <a16:creationId xmlns:a16="http://schemas.microsoft.com/office/drawing/2014/main" id="{12822B4A-DE5D-4FB4-A4E8-71F5E0F3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276" y="1744221"/>
              <a:ext cx="1891240" cy="403598"/>
            </a:xfrm>
            <a:prstGeom prst="rect">
              <a:avLst/>
            </a:prstGeom>
          </p:spPr>
        </p:pic>
      </p:grpSp>
      <p:grpSp>
        <p:nvGrpSpPr>
          <p:cNvPr id="30" name="Group 29">
            <a:extLst>
              <a:ext uri="{FF2B5EF4-FFF2-40B4-BE49-F238E27FC236}">
                <a16:creationId xmlns:a16="http://schemas.microsoft.com/office/drawing/2014/main" id="{405A7768-4278-4B5A-A80E-684B4723F32E}"/>
              </a:ext>
            </a:extLst>
          </p:cNvPr>
          <p:cNvGrpSpPr/>
          <p:nvPr/>
        </p:nvGrpSpPr>
        <p:grpSpPr>
          <a:xfrm>
            <a:off x="6517972" y="989546"/>
            <a:ext cx="2035913" cy="2035913"/>
            <a:chOff x="6492677" y="1074606"/>
            <a:chExt cx="2035913" cy="2035913"/>
          </a:xfrm>
        </p:grpSpPr>
        <p:sp>
          <p:nvSpPr>
            <p:cNvPr id="26" name="Oval 25">
              <a:extLst>
                <a:ext uri="{FF2B5EF4-FFF2-40B4-BE49-F238E27FC236}">
                  <a16:creationId xmlns:a16="http://schemas.microsoft.com/office/drawing/2014/main" id="{9D580DB8-82BC-482F-A5B2-71127E88C63A}"/>
                </a:ext>
              </a:extLst>
            </p:cNvPr>
            <p:cNvSpPr/>
            <p:nvPr/>
          </p:nvSpPr>
          <p:spPr>
            <a:xfrm>
              <a:off x="6492677" y="1074606"/>
              <a:ext cx="2035913" cy="2035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Graphic 22">
              <a:extLst>
                <a:ext uri="{FF2B5EF4-FFF2-40B4-BE49-F238E27FC236}">
                  <a16:creationId xmlns:a16="http://schemas.microsoft.com/office/drawing/2014/main" id="{6FED00A6-68D1-4D07-B109-FBFBD549DA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25986" y="1811683"/>
              <a:ext cx="1769295" cy="438339"/>
            </a:xfrm>
            <a:prstGeom prst="rect">
              <a:avLst/>
            </a:prstGeom>
          </p:spPr>
        </p:pic>
      </p:grpSp>
      <p:grpSp>
        <p:nvGrpSpPr>
          <p:cNvPr id="31" name="Group 30">
            <a:extLst>
              <a:ext uri="{FF2B5EF4-FFF2-40B4-BE49-F238E27FC236}">
                <a16:creationId xmlns:a16="http://schemas.microsoft.com/office/drawing/2014/main" id="{A9DB7CFC-4C29-4EDC-9F21-AC673AB4D44E}"/>
              </a:ext>
            </a:extLst>
          </p:cNvPr>
          <p:cNvGrpSpPr/>
          <p:nvPr/>
        </p:nvGrpSpPr>
        <p:grpSpPr>
          <a:xfrm>
            <a:off x="6517972" y="3613654"/>
            <a:ext cx="2035913" cy="2035913"/>
            <a:chOff x="6670858" y="3698714"/>
            <a:chExt cx="2035913" cy="2035913"/>
          </a:xfrm>
        </p:grpSpPr>
        <p:sp>
          <p:nvSpPr>
            <p:cNvPr id="27" name="Oval 26">
              <a:extLst>
                <a:ext uri="{FF2B5EF4-FFF2-40B4-BE49-F238E27FC236}">
                  <a16:creationId xmlns:a16="http://schemas.microsoft.com/office/drawing/2014/main" id="{719B5914-D012-4BF9-8AB2-5F743CD0FF2C}"/>
                </a:ext>
              </a:extLst>
            </p:cNvPr>
            <p:cNvSpPr/>
            <p:nvPr/>
          </p:nvSpPr>
          <p:spPr>
            <a:xfrm>
              <a:off x="6670858" y="3698714"/>
              <a:ext cx="2035913" cy="2035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descr="Logo, company name&#10;&#10;Description automatically generated">
              <a:extLst>
                <a:ext uri="{FF2B5EF4-FFF2-40B4-BE49-F238E27FC236}">
                  <a16:creationId xmlns:a16="http://schemas.microsoft.com/office/drawing/2014/main" id="{5C432F23-28CC-4078-8BA4-3D37E8FEB7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39608" y="4511668"/>
              <a:ext cx="1945391" cy="428704"/>
            </a:xfrm>
            <a:prstGeom prst="rect">
              <a:avLst/>
            </a:prstGeom>
          </p:spPr>
        </p:pic>
      </p:grpSp>
      <p:pic>
        <p:nvPicPr>
          <p:cNvPr id="34" name="Picture 33">
            <a:extLst>
              <a:ext uri="{FF2B5EF4-FFF2-40B4-BE49-F238E27FC236}">
                <a16:creationId xmlns:a16="http://schemas.microsoft.com/office/drawing/2014/main" id="{DCA4749D-D8B6-4359-A88C-038BD3964C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5810" y="6050152"/>
            <a:ext cx="11610757" cy="453305"/>
          </a:xfrm>
          <a:prstGeom prst="rect">
            <a:avLst/>
          </a:prstGeom>
        </p:spPr>
      </p:pic>
      <p:sp>
        <p:nvSpPr>
          <p:cNvPr id="35" name="TextBox 34">
            <a:extLst>
              <a:ext uri="{FF2B5EF4-FFF2-40B4-BE49-F238E27FC236}">
                <a16:creationId xmlns:a16="http://schemas.microsoft.com/office/drawing/2014/main" id="{46E46AAD-7C24-4F3D-887A-97102AD3CE9D}"/>
              </a:ext>
            </a:extLst>
          </p:cNvPr>
          <p:cNvSpPr txBox="1"/>
          <p:nvPr/>
        </p:nvSpPr>
        <p:spPr>
          <a:xfrm>
            <a:off x="403923" y="6313313"/>
            <a:ext cx="5890552" cy="338554"/>
          </a:xfrm>
          <a:prstGeom prst="rect">
            <a:avLst/>
          </a:prstGeom>
          <a:noFill/>
        </p:spPr>
        <p:txBody>
          <a:bodyPr wrap="square">
            <a:spAutoFit/>
          </a:bodyPr>
          <a:lstStyle/>
          <a:p>
            <a:r>
              <a:rPr lang="en-US" sz="1600" dirty="0">
                <a:solidFill>
                  <a:schemeClr val="bg1"/>
                </a:solidFill>
                <a:latin typeface="Century Gothic"/>
                <a:cs typeface="Times New Roman"/>
              </a:rPr>
              <a:t>Where to find help</a:t>
            </a:r>
            <a:endParaRPr lang="en-AU" sz="1600" dirty="0">
              <a:solidFill>
                <a:schemeClr val="bg1"/>
              </a:solidFill>
              <a:latin typeface="Century Gothic"/>
              <a:cs typeface="Times New Roman"/>
            </a:endParaRPr>
          </a:p>
        </p:txBody>
      </p:sp>
    </p:spTree>
    <p:extLst>
      <p:ext uri="{BB962C8B-B14F-4D97-AF65-F5344CB8AC3E}">
        <p14:creationId xmlns:p14="http://schemas.microsoft.com/office/powerpoint/2010/main" val="584792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3C53BE9-C8E7-44F8-991B-E354F6E3526B}"/>
              </a:ext>
            </a:extLst>
          </p:cNvPr>
          <p:cNvSpPr/>
          <p:nvPr/>
        </p:nvSpPr>
        <p:spPr>
          <a:xfrm>
            <a:off x="0" y="0"/>
            <a:ext cx="12192000" cy="6858000"/>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CCA886C5-DD08-43CC-A152-021780577504}"/>
              </a:ext>
            </a:extLst>
          </p:cNvPr>
          <p:cNvPicPr>
            <a:picLocks noChangeAspect="1"/>
          </p:cNvPicPr>
          <p:nvPr/>
        </p:nvPicPr>
        <p:blipFill rotWithShape="1">
          <a:blip r:embed="rId3"/>
          <a:srcRect r="12821"/>
          <a:stretch/>
        </p:blipFill>
        <p:spPr>
          <a:xfrm>
            <a:off x="4472762" y="610001"/>
            <a:ext cx="5840819" cy="4073778"/>
          </a:xfrm>
          <a:prstGeom prst="rect">
            <a:avLst/>
          </a:prstGeom>
        </p:spPr>
      </p:pic>
      <p:pic>
        <p:nvPicPr>
          <p:cNvPr id="34" name="Picture 33">
            <a:extLst>
              <a:ext uri="{FF2B5EF4-FFF2-40B4-BE49-F238E27FC236}">
                <a16:creationId xmlns:a16="http://schemas.microsoft.com/office/drawing/2014/main" id="{DCA4749D-D8B6-4359-A88C-038BD3964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810" y="6050152"/>
            <a:ext cx="11610757" cy="453305"/>
          </a:xfrm>
          <a:prstGeom prst="rect">
            <a:avLst/>
          </a:prstGeom>
        </p:spPr>
      </p:pic>
      <p:sp>
        <p:nvSpPr>
          <p:cNvPr id="35" name="TextBox 34">
            <a:extLst>
              <a:ext uri="{FF2B5EF4-FFF2-40B4-BE49-F238E27FC236}">
                <a16:creationId xmlns:a16="http://schemas.microsoft.com/office/drawing/2014/main" id="{46E46AAD-7C24-4F3D-887A-97102AD3CE9D}"/>
              </a:ext>
            </a:extLst>
          </p:cNvPr>
          <p:cNvSpPr txBox="1"/>
          <p:nvPr/>
        </p:nvSpPr>
        <p:spPr>
          <a:xfrm>
            <a:off x="403923" y="6313313"/>
            <a:ext cx="5890552" cy="338554"/>
          </a:xfrm>
          <a:prstGeom prst="rect">
            <a:avLst/>
          </a:prstGeom>
          <a:noFill/>
        </p:spPr>
        <p:txBody>
          <a:bodyPr wrap="square">
            <a:spAutoFit/>
          </a:bodyPr>
          <a:lstStyle/>
          <a:p>
            <a:r>
              <a:rPr lang="en-US" sz="1600" dirty="0">
                <a:solidFill>
                  <a:schemeClr val="bg1"/>
                </a:solidFill>
                <a:latin typeface="Century Gothic"/>
                <a:cs typeface="Times New Roman"/>
              </a:rPr>
              <a:t>Where to find help</a:t>
            </a:r>
            <a:endParaRPr lang="en-AU" sz="1600" dirty="0">
              <a:solidFill>
                <a:schemeClr val="bg1"/>
              </a:solidFill>
              <a:latin typeface="Century Gothic"/>
              <a:cs typeface="Times New Roman"/>
            </a:endParaRPr>
          </a:p>
        </p:txBody>
      </p:sp>
      <p:sp>
        <p:nvSpPr>
          <p:cNvPr id="22" name="TextBox 21">
            <a:extLst>
              <a:ext uri="{FF2B5EF4-FFF2-40B4-BE49-F238E27FC236}">
                <a16:creationId xmlns:a16="http://schemas.microsoft.com/office/drawing/2014/main" id="{10169621-3863-4442-9341-BC91B56B44B3}"/>
              </a:ext>
            </a:extLst>
          </p:cNvPr>
          <p:cNvSpPr txBox="1"/>
          <p:nvPr/>
        </p:nvSpPr>
        <p:spPr>
          <a:xfrm>
            <a:off x="3410027" y="4889912"/>
            <a:ext cx="5031704" cy="954107"/>
          </a:xfrm>
          <a:prstGeom prst="rect">
            <a:avLst/>
          </a:prstGeom>
          <a:noFill/>
        </p:spPr>
        <p:txBody>
          <a:bodyPr wrap="square" lIns="91440" tIns="45720" rIns="91440" bIns="45720" anchor="t">
            <a:spAutoFit/>
          </a:bodyPr>
          <a:lstStyle/>
          <a:p>
            <a:pPr algn="ctr" fontAlgn="base"/>
            <a:r>
              <a:rPr lang="en-AU" sz="2800" b="1" dirty="0">
                <a:solidFill>
                  <a:schemeClr val="bg1"/>
                </a:solidFill>
                <a:effectLst/>
                <a:latin typeface="Century Gothic"/>
                <a:ea typeface="Times New Roman" panose="02020603050405020304" pitchFamily="18" charset="0"/>
                <a:cs typeface="Arial"/>
              </a:rPr>
              <a:t>Youth Services Directory</a:t>
            </a:r>
          </a:p>
          <a:p>
            <a:pPr algn="ctr" fontAlgn="base"/>
            <a:r>
              <a:rPr lang="en-AU" sz="2800" dirty="0">
                <a:solidFill>
                  <a:schemeClr val="bg1"/>
                </a:solidFill>
                <a:effectLst/>
                <a:latin typeface="Century Gothic"/>
                <a:ea typeface="Times New Roman" panose="02020603050405020304" pitchFamily="18" charset="0"/>
                <a:cs typeface="Arial"/>
                <a:hlinkClick r:id="rId5">
                  <a:extLst>
                    <a:ext uri="{A12FA001-AC4F-418D-AE19-62706E023703}">
                      <ahyp:hlinkClr xmlns:ahyp="http://schemas.microsoft.com/office/drawing/2018/hyperlinkcolor" val="tx"/>
                    </a:ext>
                  </a:extLst>
                </a:hlinkClick>
              </a:rPr>
              <a:t>yacwa.org.au/ways/</a:t>
            </a:r>
            <a:r>
              <a:rPr lang="en-AU" sz="2800" dirty="0">
                <a:solidFill>
                  <a:schemeClr val="bg1"/>
                </a:solidFill>
                <a:latin typeface="Century Gothic"/>
                <a:ea typeface="Times New Roman" panose="02020603050405020304" pitchFamily="18" charset="0"/>
                <a:cs typeface="Arial"/>
              </a:rPr>
              <a:t> </a:t>
            </a:r>
            <a:endParaRPr lang="en-AU" sz="2800" dirty="0">
              <a:solidFill>
                <a:schemeClr val="bg1"/>
              </a:solidFill>
              <a:effectLst/>
              <a:latin typeface="Century Gothic"/>
              <a:ea typeface="Times New Roman" panose="02020603050405020304" pitchFamily="18" charset="0"/>
              <a:cs typeface="Arial"/>
            </a:endParaRPr>
          </a:p>
        </p:txBody>
      </p:sp>
      <p:sp>
        <p:nvSpPr>
          <p:cNvPr id="4" name="Oval 3">
            <a:extLst>
              <a:ext uri="{FF2B5EF4-FFF2-40B4-BE49-F238E27FC236}">
                <a16:creationId xmlns:a16="http://schemas.microsoft.com/office/drawing/2014/main" id="{ED4AF49D-AA18-406E-A801-770DE8EFA857}"/>
              </a:ext>
            </a:extLst>
          </p:cNvPr>
          <p:cNvSpPr/>
          <p:nvPr/>
        </p:nvSpPr>
        <p:spPr>
          <a:xfrm>
            <a:off x="1169577" y="362170"/>
            <a:ext cx="4740747" cy="4538995"/>
          </a:xfrm>
          <a:prstGeom prst="ellipse">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2" name="Picture 31" descr="Graphical user interface, application, Word&#10;&#10;Description automatically generated">
            <a:extLst>
              <a:ext uri="{FF2B5EF4-FFF2-40B4-BE49-F238E27FC236}">
                <a16:creationId xmlns:a16="http://schemas.microsoft.com/office/drawing/2014/main" id="{7C29FE85-6B33-4D21-93ED-56041D0B1B33}"/>
              </a:ext>
            </a:extLst>
          </p:cNvPr>
          <p:cNvPicPr>
            <a:picLocks noChangeAspect="1"/>
          </p:cNvPicPr>
          <p:nvPr/>
        </p:nvPicPr>
        <p:blipFill rotWithShape="1">
          <a:blip r:embed="rId6"/>
          <a:srcRect l="62793" t="6871" r="11952" b="3333"/>
          <a:stretch/>
        </p:blipFill>
        <p:spPr>
          <a:xfrm>
            <a:off x="1587894" y="607287"/>
            <a:ext cx="4042228" cy="4042226"/>
          </a:xfrm>
          <a:prstGeom prst="ellipse">
            <a:avLst/>
          </a:prstGeom>
        </p:spPr>
      </p:pic>
    </p:spTree>
    <p:extLst>
      <p:ext uri="{BB962C8B-B14F-4D97-AF65-F5344CB8AC3E}">
        <p14:creationId xmlns:p14="http://schemas.microsoft.com/office/powerpoint/2010/main" val="996523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B5CDFC-AF40-4F4C-B4CA-BE3A8D4DBA08}"/>
              </a:ext>
            </a:extLst>
          </p:cNvPr>
          <p:cNvPicPr>
            <a:picLocks noChangeAspect="1"/>
          </p:cNvPicPr>
          <p:nvPr/>
        </p:nvPicPr>
        <p:blipFill>
          <a:blip r:embed="rId3"/>
          <a:stretch>
            <a:fillRect/>
          </a:stretch>
        </p:blipFill>
        <p:spPr>
          <a:xfrm>
            <a:off x="-1392105" y="0"/>
            <a:ext cx="10800215" cy="7143449"/>
          </a:xfrm>
          <a:prstGeom prst="rect">
            <a:avLst/>
          </a:prstGeom>
        </p:spPr>
      </p:pic>
      <p:sp>
        <p:nvSpPr>
          <p:cNvPr id="3" name="Title 2">
            <a:extLst>
              <a:ext uri="{FF2B5EF4-FFF2-40B4-BE49-F238E27FC236}">
                <a16:creationId xmlns:a16="http://schemas.microsoft.com/office/drawing/2014/main" id="{5F5BFBC4-6E41-4946-83D5-CAD0C605A72B}"/>
              </a:ext>
            </a:extLst>
          </p:cNvPr>
          <p:cNvSpPr>
            <a:spLocks noGrp="1"/>
          </p:cNvSpPr>
          <p:nvPr>
            <p:ph type="title"/>
          </p:nvPr>
        </p:nvSpPr>
        <p:spPr>
          <a:xfrm>
            <a:off x="6383337" y="0"/>
            <a:ext cx="5808663" cy="6858000"/>
          </a:xfrm>
        </p:spPr>
        <p:txBody>
          <a:bodyPr/>
          <a:lstStyle/>
          <a:p>
            <a:pPr>
              <a:tabLst>
                <a:tab pos="540000" algn="l"/>
              </a:tabLst>
            </a:pPr>
            <a:r>
              <a:rPr lang="en-US" dirty="0"/>
              <a:t>	Your Turn</a:t>
            </a:r>
            <a:endParaRPr lang="en-AU" dirty="0"/>
          </a:p>
        </p:txBody>
      </p:sp>
      <p:sp>
        <p:nvSpPr>
          <p:cNvPr id="7" name="Rectangle 6">
            <a:extLst>
              <a:ext uri="{FF2B5EF4-FFF2-40B4-BE49-F238E27FC236}">
                <a16:creationId xmlns:a16="http://schemas.microsoft.com/office/drawing/2014/main" id="{78FE2387-132F-4A40-89FF-765C18771D62}"/>
              </a:ext>
            </a:extLst>
          </p:cNvPr>
          <p:cNvSpPr/>
          <p:nvPr/>
        </p:nvSpPr>
        <p:spPr>
          <a:xfrm>
            <a:off x="7064829" y="3966685"/>
            <a:ext cx="6708775" cy="363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800" b="1" dirty="0">
                <a:solidFill>
                  <a:schemeClr val="bg1"/>
                </a:solidFill>
                <a:latin typeface="Century Gothic"/>
                <a:cs typeface="Times New Roman"/>
              </a:rPr>
              <a:t>  </a:t>
            </a:r>
            <a:r>
              <a:rPr lang="en-US" b="1" dirty="0">
                <a:solidFill>
                  <a:schemeClr val="bg1"/>
                </a:solidFill>
                <a:latin typeface="Century Gothic"/>
              </a:rPr>
              <a:t>Find some answers – case study scenarios</a:t>
            </a:r>
            <a:r>
              <a:rPr lang="en-AU" sz="1800" b="1" dirty="0">
                <a:solidFill>
                  <a:schemeClr val="bg1"/>
                </a:solidFill>
                <a:latin typeface="Century Gothic"/>
                <a:cs typeface="Times New Roman"/>
              </a:rPr>
              <a:t>!</a:t>
            </a:r>
          </a:p>
        </p:txBody>
      </p:sp>
      <p:cxnSp>
        <p:nvCxnSpPr>
          <p:cNvPr id="6" name="Straight Connector 5">
            <a:extLst>
              <a:ext uri="{FF2B5EF4-FFF2-40B4-BE49-F238E27FC236}">
                <a16:creationId xmlns:a16="http://schemas.microsoft.com/office/drawing/2014/main" id="{7C602FF4-C857-49DA-A3DA-A7ED1A471E11}"/>
              </a:ext>
            </a:extLst>
          </p:cNvPr>
          <p:cNvCxnSpPr>
            <a:cxnSpLocks/>
          </p:cNvCxnSpPr>
          <p:nvPr/>
        </p:nvCxnSpPr>
        <p:spPr>
          <a:xfrm>
            <a:off x="7293935" y="4348931"/>
            <a:ext cx="4699591" cy="0"/>
          </a:xfrm>
          <a:prstGeom prst="line">
            <a:avLst/>
          </a:prstGeom>
          <a:ln w="38100">
            <a:solidFill>
              <a:srgbClr val="009D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331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34EFED-15A7-49E4-9EF9-F68D9E890C93}"/>
              </a:ext>
            </a:extLst>
          </p:cNvPr>
          <p:cNvSpPr/>
          <p:nvPr/>
        </p:nvSpPr>
        <p:spPr>
          <a:xfrm>
            <a:off x="0" y="5872598"/>
            <a:ext cx="12185201" cy="985402"/>
          </a:xfrm>
          <a:prstGeom prst="rect">
            <a:avLst/>
          </a:prstGeom>
          <a:solidFill>
            <a:srgbClr val="F3B33E"/>
          </a:solidFill>
          <a:ln>
            <a:solidFill>
              <a:srgbClr val="F3B3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901D4502-4BE2-48D7-9DB6-D4D8CB41B78F}"/>
              </a:ext>
            </a:extLst>
          </p:cNvPr>
          <p:cNvSpPr/>
          <p:nvPr/>
        </p:nvSpPr>
        <p:spPr>
          <a:xfrm>
            <a:off x="0" y="0"/>
            <a:ext cx="12192000" cy="5872598"/>
          </a:xfrm>
          <a:prstGeom prst="rect">
            <a:avLst/>
          </a:prstGeom>
          <a:solidFill>
            <a:srgbClr val="1C35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5">
            <a:extLst>
              <a:ext uri="{FF2B5EF4-FFF2-40B4-BE49-F238E27FC236}">
                <a16:creationId xmlns:a16="http://schemas.microsoft.com/office/drawing/2014/main" id="{304C35ED-62AB-40AD-9BC0-BF1F0FE02A0F}"/>
              </a:ext>
            </a:extLst>
          </p:cNvPr>
          <p:cNvSpPr>
            <a:spLocks noGrp="1"/>
          </p:cNvSpPr>
          <p:nvPr>
            <p:ph idx="1"/>
          </p:nvPr>
        </p:nvSpPr>
        <p:spPr>
          <a:xfrm>
            <a:off x="838200" y="1825625"/>
            <a:ext cx="4474749" cy="4351338"/>
          </a:xfrm>
        </p:spPr>
        <p:txBody>
          <a:bodyPr/>
          <a:lstStyle/>
          <a:p>
            <a:pPr marL="0" indent="0" algn="ctr">
              <a:buNone/>
            </a:pPr>
            <a:endParaRPr lang="en-US" dirty="0"/>
          </a:p>
          <a:p>
            <a:pPr marL="0" indent="0" algn="ctr">
              <a:buNone/>
            </a:pPr>
            <a:endParaRPr lang="en-US" dirty="0"/>
          </a:p>
          <a:p>
            <a:pPr marL="0" indent="0" algn="ctr">
              <a:buNone/>
            </a:pPr>
            <a:endParaRPr lang="en-US" dirty="0"/>
          </a:p>
        </p:txBody>
      </p:sp>
      <p:sp>
        <p:nvSpPr>
          <p:cNvPr id="7" name="TextBox 6">
            <a:extLst>
              <a:ext uri="{FF2B5EF4-FFF2-40B4-BE49-F238E27FC236}">
                <a16:creationId xmlns:a16="http://schemas.microsoft.com/office/drawing/2014/main" id="{14555A09-EF44-4C04-AE75-86F3C1CDFBD6}"/>
              </a:ext>
            </a:extLst>
          </p:cNvPr>
          <p:cNvSpPr txBox="1"/>
          <p:nvPr/>
        </p:nvSpPr>
        <p:spPr>
          <a:xfrm>
            <a:off x="838200" y="477672"/>
            <a:ext cx="4474749" cy="1814599"/>
          </a:xfrm>
          <a:prstGeom prst="rect">
            <a:avLst/>
          </a:prstGeom>
          <a:solidFill>
            <a:srgbClr val="1C355E"/>
          </a:solidFill>
          <a:ln>
            <a:solidFill>
              <a:srgbClr val="1C355E"/>
            </a:solidFill>
          </a:ln>
        </p:spPr>
        <p:txBody>
          <a:bodyPr wrap="square" rtlCol="0">
            <a:spAutoFit/>
          </a:bodyPr>
          <a:lstStyle/>
          <a:p>
            <a:pPr>
              <a:lnSpc>
                <a:spcPct val="107000"/>
              </a:lnSpc>
              <a:spcBef>
                <a:spcPts val="1200"/>
              </a:spcBef>
              <a:spcAft>
                <a:spcPts val="1200"/>
              </a:spcAft>
            </a:pPr>
            <a:r>
              <a:rPr lang="en-AU" sz="14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Not long ago, Ana confided that she’s anxious about her finances and that she was getting into substantial debt.  Yesterday, you found out from another friend that Ana has just lost her job.</a:t>
            </a:r>
            <a:endParaRPr lang="en-A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AU" sz="14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You know that Ana has a couple of mates who can help her with job advice and CVs, but you want to offer additional support.</a:t>
            </a:r>
            <a:endParaRPr lang="en-AU" sz="1400" dirty="0">
              <a:solidFill>
                <a:schemeClr val="bg1"/>
              </a:solidFill>
            </a:endParaRPr>
          </a:p>
        </p:txBody>
      </p:sp>
      <p:sp>
        <p:nvSpPr>
          <p:cNvPr id="8" name="TextBox 7">
            <a:extLst>
              <a:ext uri="{FF2B5EF4-FFF2-40B4-BE49-F238E27FC236}">
                <a16:creationId xmlns:a16="http://schemas.microsoft.com/office/drawing/2014/main" id="{D7FAFDD8-9E00-48C8-8175-90D0B4E24DFF}"/>
              </a:ext>
            </a:extLst>
          </p:cNvPr>
          <p:cNvSpPr txBox="1"/>
          <p:nvPr/>
        </p:nvSpPr>
        <p:spPr>
          <a:xfrm>
            <a:off x="1360967" y="3254189"/>
            <a:ext cx="3951981" cy="2232406"/>
          </a:xfrm>
          <a:prstGeom prst="rect">
            <a:avLst/>
          </a:prstGeom>
          <a:noFill/>
        </p:spPr>
        <p:txBody>
          <a:bodyPr wrap="square" rtlCol="0">
            <a:spAutoFit/>
          </a:bodyPr>
          <a:lstStyle/>
          <a:p>
            <a:pPr lvl="0">
              <a:lnSpc>
                <a:spcPct val="107000"/>
              </a:lnSpc>
              <a:spcAft>
                <a:spcPts val="1200"/>
              </a:spcAft>
            </a:pPr>
            <a:r>
              <a:rPr lang="en-AU" sz="14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Explore the Money Smart and Financial Counselling websites to find out what information these sites contain so that you can tell Ana about them.</a:t>
            </a:r>
          </a:p>
          <a:p>
            <a:pPr lvl="0">
              <a:lnSpc>
                <a:spcPct val="107000"/>
              </a:lnSpc>
              <a:spcAft>
                <a:spcPts val="1200"/>
              </a:spcAft>
            </a:pPr>
            <a:r>
              <a:rPr lang="en-AU" sz="14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Find a Financial Counsellor in your local area.</a:t>
            </a:r>
          </a:p>
          <a:p>
            <a:pPr lvl="0">
              <a:lnSpc>
                <a:spcPct val="107000"/>
              </a:lnSpc>
              <a:spcAft>
                <a:spcPts val="1200"/>
              </a:spcAft>
            </a:pPr>
            <a:r>
              <a:rPr lang="en-AU" sz="1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Find at least one other service that might help Ana financially – e.g. food assistance.</a:t>
            </a:r>
            <a:endParaRPr lang="en-A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5D85697-407D-4278-B39E-5CA1C5FE3F2F}"/>
              </a:ext>
            </a:extLst>
          </p:cNvPr>
          <p:cNvSpPr txBox="1"/>
          <p:nvPr/>
        </p:nvSpPr>
        <p:spPr>
          <a:xfrm>
            <a:off x="6256820" y="378780"/>
            <a:ext cx="5425708" cy="2491067"/>
          </a:xfrm>
          <a:prstGeom prst="rect">
            <a:avLst/>
          </a:prstGeom>
          <a:solidFill>
            <a:srgbClr val="1C355E"/>
          </a:solidFill>
          <a:ln>
            <a:solidFill>
              <a:srgbClr val="1C355E"/>
            </a:solidFill>
          </a:ln>
        </p:spPr>
        <p:txBody>
          <a:bodyPr wrap="square" rtlCol="0">
            <a:spAutoFit/>
          </a:bodyPr>
          <a:lstStyle/>
          <a:p>
            <a:pPr>
              <a:lnSpc>
                <a:spcPct val="107000"/>
              </a:lnSpc>
              <a:spcBef>
                <a:spcPts val="1200"/>
              </a:spcBef>
              <a:spcAft>
                <a:spcPts val="1200"/>
              </a:spcAft>
            </a:pPr>
            <a:r>
              <a:rPr lang="en-AU" sz="14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Xavier has recently lost his partner and is struggling with loneliness. Hanging out with his regular social group seems to bring back painful memories, and he is constantly feeling like a third wheel. Your last conversation led you to believe that he is becoming quite depressed and doesn’t seem to know what options are available to him.</a:t>
            </a:r>
            <a:endParaRPr lang="en-A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AU" sz="14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You resolve to continue to be there for Xavier, but you wonder if there is more that you can do than just keep on inviting him for dinner and catching up for a beer. You are seeing Xavier again shortly and want to offer more help.</a:t>
            </a:r>
            <a:endParaRPr lang="en-AU" sz="1400" dirty="0">
              <a:solidFill>
                <a:schemeClr val="bg1"/>
              </a:solidFill>
            </a:endParaRPr>
          </a:p>
        </p:txBody>
      </p:sp>
      <p:sp>
        <p:nvSpPr>
          <p:cNvPr id="11" name="TextBox 10">
            <a:extLst>
              <a:ext uri="{FF2B5EF4-FFF2-40B4-BE49-F238E27FC236}">
                <a16:creationId xmlns:a16="http://schemas.microsoft.com/office/drawing/2014/main" id="{A8A02863-57B9-4FA4-9DDF-28F9EF1ECBE3}"/>
              </a:ext>
            </a:extLst>
          </p:cNvPr>
          <p:cNvSpPr txBox="1"/>
          <p:nvPr/>
        </p:nvSpPr>
        <p:spPr>
          <a:xfrm>
            <a:off x="6655981" y="3254189"/>
            <a:ext cx="4888318" cy="2618409"/>
          </a:xfrm>
          <a:prstGeom prst="rect">
            <a:avLst/>
          </a:prstGeom>
          <a:noFill/>
        </p:spPr>
        <p:txBody>
          <a:bodyPr wrap="square" rtlCol="0">
            <a:spAutoFit/>
          </a:bodyPr>
          <a:lstStyle/>
          <a:p>
            <a:pPr lvl="0">
              <a:lnSpc>
                <a:spcPct val="107000"/>
              </a:lnSpc>
              <a:spcAft>
                <a:spcPts val="1200"/>
              </a:spcAft>
            </a:pPr>
            <a:r>
              <a:rPr lang="en-AU" sz="1400" dirty="0">
                <a:solidFill>
                  <a:schemeClr val="bg1"/>
                </a:solidFill>
                <a:latin typeface="Century Gothic" panose="020B0502020202020204" pitchFamily="34" charset="0"/>
                <a:cs typeface="Times New Roman" panose="02020603050405020304" pitchFamily="18" charset="0"/>
              </a:rPr>
              <a:t>Find a website which provides a list of clubs or social events in your area and identify at least one that you would be willing to accompany Xavier to if he wanted to try some new activities.</a:t>
            </a:r>
          </a:p>
          <a:p>
            <a:pPr lvl="0">
              <a:lnSpc>
                <a:spcPct val="107000"/>
              </a:lnSpc>
              <a:spcAft>
                <a:spcPts val="1200"/>
              </a:spcAft>
            </a:pPr>
            <a:r>
              <a:rPr lang="en-AU" sz="1400" dirty="0">
                <a:solidFill>
                  <a:schemeClr val="bg1"/>
                </a:solidFill>
                <a:latin typeface="Century Gothic" panose="020B0502020202020204" pitchFamily="34" charset="0"/>
                <a:cs typeface="Times New Roman" panose="02020603050405020304" pitchFamily="18" charset="0"/>
              </a:rPr>
              <a:t>Identify and find two professional services that you think might offer useful support to Xavier.</a:t>
            </a:r>
          </a:p>
          <a:p>
            <a:pPr lvl="0">
              <a:lnSpc>
                <a:spcPct val="107000"/>
              </a:lnSpc>
              <a:spcAft>
                <a:spcPts val="1200"/>
              </a:spcAft>
            </a:pPr>
            <a:r>
              <a:rPr lang="en-AU" sz="1400" dirty="0">
                <a:solidFill>
                  <a:schemeClr val="bg1"/>
                </a:solidFill>
                <a:latin typeface="Century Gothic" panose="020B0502020202020204" pitchFamily="34" charset="0"/>
                <a:cs typeface="Times New Roman" panose="02020603050405020304" pitchFamily="18" charset="0"/>
              </a:rPr>
              <a:t>Find the contact details for a grief support group that Xavier might want to consider joining.</a:t>
            </a:r>
          </a:p>
          <a:p>
            <a:pPr lvl="0">
              <a:lnSpc>
                <a:spcPct val="107000"/>
              </a:lnSpc>
            </a:pPr>
            <a:endParaRPr lang="en-A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95AB509F-5594-4D65-A778-29F1E06CFDCC}"/>
              </a:ext>
            </a:extLst>
          </p:cNvPr>
          <p:cNvSpPr txBox="1"/>
          <p:nvPr/>
        </p:nvSpPr>
        <p:spPr>
          <a:xfrm>
            <a:off x="6799" y="6034875"/>
            <a:ext cx="2113487" cy="830997"/>
          </a:xfrm>
          <a:prstGeom prst="rect">
            <a:avLst/>
          </a:prstGeom>
          <a:noFill/>
        </p:spPr>
        <p:txBody>
          <a:bodyPr wrap="square" lIns="91440" tIns="45720" rIns="91440" bIns="45720" anchor="t">
            <a:spAutoFit/>
          </a:bodyPr>
          <a:lstStyle/>
          <a:p>
            <a:pPr algn="ctr" fontAlgn="base"/>
            <a:r>
              <a:rPr lang="en-AU" sz="1600" b="1" dirty="0">
                <a:solidFill>
                  <a:srgbClr val="191919"/>
                </a:solidFill>
                <a:effectLst/>
                <a:latin typeface="Century Gothic"/>
                <a:ea typeface="Times New Roman" panose="02020603050405020304" pitchFamily="18" charset="0"/>
                <a:cs typeface="Arial"/>
              </a:rPr>
              <a:t>Ask Izzy</a:t>
            </a:r>
          </a:p>
          <a:p>
            <a:pPr algn="ctr" fontAlgn="base"/>
            <a:r>
              <a:rPr lang="en-AU" sz="1600" b="0" u="sng" dirty="0">
                <a:solidFill>
                  <a:srgbClr val="191919"/>
                </a:solidFill>
                <a:effectLst/>
                <a:latin typeface="Century Gothic"/>
                <a:ea typeface="Times New Roman" panose="02020603050405020304" pitchFamily="18" charset="0"/>
                <a:cs typeface="Arial"/>
                <a:hlinkClick r:id="rId2">
                  <a:extLst>
                    <a:ext uri="{A12FA001-AC4F-418D-AE19-62706E023703}">
                      <ahyp:hlinkClr xmlns:ahyp="http://schemas.microsoft.com/office/drawing/2018/hyperlinkcolor" val="tx"/>
                    </a:ext>
                  </a:extLst>
                </a:hlinkClick>
              </a:rPr>
              <a:t>askizzy.org.au</a:t>
            </a:r>
            <a:endParaRPr lang="en-AU" sz="1600" b="1" dirty="0">
              <a:solidFill>
                <a:srgbClr val="191919"/>
              </a:solidFill>
              <a:effectLst/>
              <a:latin typeface="Century Gothic"/>
              <a:ea typeface="Times New Roman" panose="02020603050405020304" pitchFamily="18" charset="0"/>
              <a:cs typeface="Arial"/>
            </a:endParaRPr>
          </a:p>
          <a:p>
            <a:pPr algn="ctr" fontAlgn="base"/>
            <a:endParaRPr lang="en-AU" sz="1600" dirty="0">
              <a:solidFill>
                <a:srgbClr val="191919"/>
              </a:solidFill>
              <a:effectLst/>
              <a:latin typeface="Century Gothic"/>
              <a:ea typeface="Times New Roman" panose="02020603050405020304" pitchFamily="18" charset="0"/>
              <a:cs typeface="Arial"/>
            </a:endParaRPr>
          </a:p>
        </p:txBody>
      </p:sp>
      <p:sp>
        <p:nvSpPr>
          <p:cNvPr id="13" name="TextBox 12">
            <a:extLst>
              <a:ext uri="{FF2B5EF4-FFF2-40B4-BE49-F238E27FC236}">
                <a16:creationId xmlns:a16="http://schemas.microsoft.com/office/drawing/2014/main" id="{03696E2D-8844-495A-900C-A8028AF3F074}"/>
              </a:ext>
            </a:extLst>
          </p:cNvPr>
          <p:cNvSpPr txBox="1"/>
          <p:nvPr/>
        </p:nvSpPr>
        <p:spPr>
          <a:xfrm>
            <a:off x="1844593" y="6034875"/>
            <a:ext cx="2559692" cy="584775"/>
          </a:xfrm>
          <a:prstGeom prst="rect">
            <a:avLst/>
          </a:prstGeom>
          <a:noFill/>
        </p:spPr>
        <p:txBody>
          <a:bodyPr wrap="square" lIns="91440" tIns="45720" rIns="91440" bIns="45720" anchor="t">
            <a:spAutoFit/>
          </a:bodyPr>
          <a:lstStyle/>
          <a:p>
            <a:pPr algn="ctr" fontAlgn="base"/>
            <a:r>
              <a:rPr lang="en-AU" sz="1600" b="1" dirty="0">
                <a:solidFill>
                  <a:srgbClr val="191919"/>
                </a:solidFill>
                <a:effectLst/>
                <a:latin typeface="Century Gothic"/>
                <a:ea typeface="Times New Roman" panose="02020603050405020304" pitchFamily="18" charset="0"/>
                <a:cs typeface="Arial"/>
              </a:rPr>
              <a:t>WA Connect</a:t>
            </a:r>
          </a:p>
          <a:p>
            <a:pPr algn="ctr" fontAlgn="base"/>
            <a:r>
              <a:rPr lang="en-AU" sz="1600" b="0" u="sng" dirty="0">
                <a:solidFill>
                  <a:srgbClr val="191919"/>
                </a:solidFill>
                <a:effectLst/>
                <a:latin typeface="Century Gothic"/>
                <a:ea typeface="Times New Roman" panose="02020603050405020304" pitchFamily="18" charset="0"/>
                <a:cs typeface="Arial"/>
                <a:hlinkClick r:id="rId3">
                  <a:extLst>
                    <a:ext uri="{A12FA001-AC4F-418D-AE19-62706E023703}">
                      <ahyp:hlinkClr xmlns:ahyp="http://schemas.microsoft.com/office/drawing/2018/hyperlinkcolor" val="tx"/>
                    </a:ext>
                  </a:extLst>
                </a:hlinkClick>
              </a:rPr>
              <a:t>waconnect.org.au</a:t>
            </a:r>
            <a:endParaRPr lang="en-AU" sz="1600" b="1" dirty="0">
              <a:solidFill>
                <a:srgbClr val="191919"/>
              </a:solidFill>
              <a:effectLst/>
              <a:latin typeface="Century Gothic"/>
              <a:ea typeface="Times New Roman" panose="02020603050405020304" pitchFamily="18" charset="0"/>
              <a:cs typeface="Arial"/>
            </a:endParaRPr>
          </a:p>
        </p:txBody>
      </p:sp>
      <p:sp>
        <p:nvSpPr>
          <p:cNvPr id="14" name="TextBox 13">
            <a:extLst>
              <a:ext uri="{FF2B5EF4-FFF2-40B4-BE49-F238E27FC236}">
                <a16:creationId xmlns:a16="http://schemas.microsoft.com/office/drawing/2014/main" id="{F1288C0B-1F5A-4276-AC44-2B85BD863E26}"/>
              </a:ext>
            </a:extLst>
          </p:cNvPr>
          <p:cNvSpPr txBox="1"/>
          <p:nvPr/>
        </p:nvSpPr>
        <p:spPr>
          <a:xfrm>
            <a:off x="6823701" y="6014628"/>
            <a:ext cx="2764015" cy="584775"/>
          </a:xfrm>
          <a:prstGeom prst="rect">
            <a:avLst/>
          </a:prstGeom>
          <a:noFill/>
        </p:spPr>
        <p:txBody>
          <a:bodyPr wrap="square" lIns="91440" tIns="45720" rIns="91440" bIns="45720" anchor="t">
            <a:spAutoFit/>
          </a:bodyPr>
          <a:lstStyle/>
          <a:p>
            <a:pPr algn="ctr" fontAlgn="base"/>
            <a:r>
              <a:rPr lang="en-AU" sz="1600" b="1" dirty="0">
                <a:solidFill>
                  <a:srgbClr val="191919"/>
                </a:solidFill>
                <a:effectLst/>
                <a:latin typeface="Century Gothic"/>
                <a:ea typeface="Times New Roman" panose="02020603050405020304" pitchFamily="18" charset="0"/>
                <a:cs typeface="Arial"/>
              </a:rPr>
              <a:t>Health Direct</a:t>
            </a:r>
          </a:p>
          <a:p>
            <a:pPr algn="ctr"/>
            <a:r>
              <a:rPr lang="en-AU" sz="1600" u="sng" dirty="0">
                <a:solidFill>
                  <a:srgbClr val="191919"/>
                </a:solidFill>
                <a:effectLst/>
                <a:latin typeface="Century Gothic"/>
                <a:ea typeface="Calibri" panose="020F0502020204030204" pitchFamily="34" charset="0"/>
                <a:cs typeface="Arial"/>
                <a:hlinkClick r:id="rId4">
                  <a:extLst>
                    <a:ext uri="{A12FA001-AC4F-418D-AE19-62706E023703}">
                      <ahyp:hlinkClr xmlns:ahyp="http://schemas.microsoft.com/office/drawing/2018/hyperlinkcolor" val="tx"/>
                    </a:ext>
                  </a:extLst>
                </a:hlinkClick>
              </a:rPr>
              <a:t>healthdirect.gov.au</a:t>
            </a:r>
            <a:endParaRPr lang="en-AU" sz="1600" dirty="0">
              <a:solidFill>
                <a:srgbClr val="191919"/>
              </a:solidFill>
              <a:latin typeface="Century Gothic"/>
              <a:cs typeface="Arial"/>
            </a:endParaRPr>
          </a:p>
        </p:txBody>
      </p:sp>
      <p:sp>
        <p:nvSpPr>
          <p:cNvPr id="15" name="TextBox 14">
            <a:extLst>
              <a:ext uri="{FF2B5EF4-FFF2-40B4-BE49-F238E27FC236}">
                <a16:creationId xmlns:a16="http://schemas.microsoft.com/office/drawing/2014/main" id="{5F52EDDB-950D-44D0-A586-DA3706088287}"/>
              </a:ext>
            </a:extLst>
          </p:cNvPr>
          <p:cNvSpPr txBox="1"/>
          <p:nvPr/>
        </p:nvSpPr>
        <p:spPr>
          <a:xfrm>
            <a:off x="4116432" y="6024767"/>
            <a:ext cx="2995122" cy="584775"/>
          </a:xfrm>
          <a:prstGeom prst="rect">
            <a:avLst/>
          </a:prstGeom>
          <a:noFill/>
        </p:spPr>
        <p:txBody>
          <a:bodyPr wrap="square" lIns="91440" tIns="45720" rIns="91440" bIns="45720" anchor="t">
            <a:spAutoFit/>
          </a:bodyPr>
          <a:lstStyle/>
          <a:p>
            <a:pPr algn="ctr" fontAlgn="base"/>
            <a:r>
              <a:rPr lang="en-AU" sz="1600" b="1" dirty="0">
                <a:solidFill>
                  <a:srgbClr val="191919"/>
                </a:solidFill>
                <a:effectLst/>
                <a:latin typeface="Century Gothic"/>
                <a:ea typeface="Times New Roman" panose="02020603050405020304" pitchFamily="18" charset="0"/>
                <a:cs typeface="Arial"/>
              </a:rPr>
              <a:t>Connect Groups</a:t>
            </a:r>
          </a:p>
          <a:p>
            <a:pPr algn="ctr"/>
            <a:r>
              <a:rPr lang="en-AU" sz="1600" u="sng" dirty="0">
                <a:solidFill>
                  <a:srgbClr val="191919"/>
                </a:solidFill>
                <a:effectLst/>
                <a:latin typeface="Century Gothic"/>
                <a:ea typeface="Calibri" panose="020F0502020204030204" pitchFamily="34" charset="0"/>
                <a:cs typeface="Arial"/>
                <a:hlinkClick r:id="rId5">
                  <a:extLst>
                    <a:ext uri="{A12FA001-AC4F-418D-AE19-62706E023703}">
                      <ahyp:hlinkClr xmlns:ahyp="http://schemas.microsoft.com/office/drawing/2018/hyperlinkcolor" val="tx"/>
                    </a:ext>
                  </a:extLst>
                </a:hlinkClick>
              </a:rPr>
              <a:t>connectgroups.org.au</a:t>
            </a:r>
            <a:r>
              <a:rPr lang="en-AU" sz="1600" dirty="0">
                <a:solidFill>
                  <a:srgbClr val="191919"/>
                </a:solidFill>
                <a:latin typeface="Century Gothic"/>
                <a:ea typeface="Calibri" panose="020F0502020204030204" pitchFamily="34" charset="0"/>
                <a:cs typeface="Arial"/>
              </a:rPr>
              <a:t> </a:t>
            </a:r>
            <a:endParaRPr lang="en-AU" sz="1600" dirty="0">
              <a:solidFill>
                <a:srgbClr val="191919"/>
              </a:solidFill>
              <a:cs typeface="Calibri"/>
            </a:endParaRPr>
          </a:p>
        </p:txBody>
      </p:sp>
      <p:sp>
        <p:nvSpPr>
          <p:cNvPr id="16" name="TextBox 15">
            <a:extLst>
              <a:ext uri="{FF2B5EF4-FFF2-40B4-BE49-F238E27FC236}">
                <a16:creationId xmlns:a16="http://schemas.microsoft.com/office/drawing/2014/main" id="{E7C8367E-92AB-4903-94F7-BF022D27B2A8}"/>
              </a:ext>
            </a:extLst>
          </p:cNvPr>
          <p:cNvSpPr txBox="1"/>
          <p:nvPr/>
        </p:nvSpPr>
        <p:spPr>
          <a:xfrm>
            <a:off x="9299863" y="6015263"/>
            <a:ext cx="2764015" cy="584775"/>
          </a:xfrm>
          <a:prstGeom prst="rect">
            <a:avLst/>
          </a:prstGeom>
          <a:noFill/>
        </p:spPr>
        <p:txBody>
          <a:bodyPr wrap="square" lIns="91440" tIns="45720" rIns="91440" bIns="45720" anchor="t">
            <a:spAutoFit/>
          </a:bodyPr>
          <a:lstStyle/>
          <a:p>
            <a:pPr algn="ctr" fontAlgn="base"/>
            <a:r>
              <a:rPr lang="en-AU" sz="1600" b="1" dirty="0">
                <a:solidFill>
                  <a:srgbClr val="191919"/>
                </a:solidFill>
                <a:effectLst/>
                <a:latin typeface="Century Gothic"/>
                <a:ea typeface="Times New Roman" panose="02020603050405020304" pitchFamily="18" charset="0"/>
                <a:cs typeface="Arial"/>
              </a:rPr>
              <a:t>Youth Services Directory</a:t>
            </a:r>
          </a:p>
          <a:p>
            <a:pPr algn="ctr"/>
            <a:r>
              <a:rPr lang="en-AU" sz="1600" u="sng" dirty="0">
                <a:solidFill>
                  <a:srgbClr val="191919"/>
                </a:solidFill>
                <a:effectLst/>
                <a:latin typeface="Century Gothic"/>
                <a:ea typeface="Calibri" panose="020F0502020204030204" pitchFamily="34" charset="0"/>
                <a:cs typeface="Arial"/>
              </a:rPr>
              <a:t>yacwa.org.au/ways/ </a:t>
            </a:r>
            <a:endParaRPr lang="en-AU" sz="1600" dirty="0">
              <a:solidFill>
                <a:srgbClr val="191919"/>
              </a:solidFill>
              <a:latin typeface="Century Gothic"/>
              <a:cs typeface="Arial"/>
            </a:endParaRPr>
          </a:p>
        </p:txBody>
      </p:sp>
      <p:pic>
        <p:nvPicPr>
          <p:cNvPr id="17" name="Picture 16">
            <a:extLst>
              <a:ext uri="{FF2B5EF4-FFF2-40B4-BE49-F238E27FC236}">
                <a16:creationId xmlns:a16="http://schemas.microsoft.com/office/drawing/2014/main" id="{5538E077-C6FF-43CF-AF02-1D379302D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121" y="2757060"/>
            <a:ext cx="11610757" cy="453305"/>
          </a:xfrm>
          <a:prstGeom prst="rect">
            <a:avLst/>
          </a:prstGeom>
        </p:spPr>
      </p:pic>
      <p:pic>
        <p:nvPicPr>
          <p:cNvPr id="18" name="Picture 17">
            <a:extLst>
              <a:ext uri="{FF2B5EF4-FFF2-40B4-BE49-F238E27FC236}">
                <a16:creationId xmlns:a16="http://schemas.microsoft.com/office/drawing/2014/main" id="{B4BFFBA4-BBC3-4E3A-8210-234405173D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988549" y="2741787"/>
            <a:ext cx="5439960" cy="453305"/>
          </a:xfrm>
          <a:prstGeom prst="rect">
            <a:avLst/>
          </a:prstGeom>
        </p:spPr>
      </p:pic>
      <p:pic>
        <p:nvPicPr>
          <p:cNvPr id="19" name="Picture 18" descr="Shape&#10;&#10;Description automatically generated">
            <a:extLst>
              <a:ext uri="{FF2B5EF4-FFF2-40B4-BE49-F238E27FC236}">
                <a16:creationId xmlns:a16="http://schemas.microsoft.com/office/drawing/2014/main" id="{4711B840-9658-4A39-9A80-D22B94001A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7386" y="4364020"/>
            <a:ext cx="226466" cy="235616"/>
          </a:xfrm>
          <a:prstGeom prst="rect">
            <a:avLst/>
          </a:prstGeom>
        </p:spPr>
      </p:pic>
      <p:pic>
        <p:nvPicPr>
          <p:cNvPr id="20" name="Picture 19" descr="A picture containing clipart&#10;&#10;Description automatically generated">
            <a:extLst>
              <a:ext uri="{FF2B5EF4-FFF2-40B4-BE49-F238E27FC236}">
                <a16:creationId xmlns:a16="http://schemas.microsoft.com/office/drawing/2014/main" id="{AA84E145-8E52-4FD9-BAF3-DD29FFE8E0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9019" y="3326609"/>
            <a:ext cx="211459" cy="220003"/>
          </a:xfrm>
          <a:prstGeom prst="rect">
            <a:avLst/>
          </a:prstGeom>
        </p:spPr>
      </p:pic>
      <p:pic>
        <p:nvPicPr>
          <p:cNvPr id="21" name="Picture 20" descr="A picture containing clipart&#10;&#10;Description automatically generated">
            <a:extLst>
              <a:ext uri="{FF2B5EF4-FFF2-40B4-BE49-F238E27FC236}">
                <a16:creationId xmlns:a16="http://schemas.microsoft.com/office/drawing/2014/main" id="{E6A43905-DDB2-4B36-BDB2-A79CD1EE35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4889" y="4971558"/>
            <a:ext cx="211459" cy="220003"/>
          </a:xfrm>
          <a:prstGeom prst="rect">
            <a:avLst/>
          </a:prstGeom>
        </p:spPr>
      </p:pic>
      <p:pic>
        <p:nvPicPr>
          <p:cNvPr id="22" name="Picture 21" descr="Shape&#10;&#10;Description automatically generated">
            <a:extLst>
              <a:ext uri="{FF2B5EF4-FFF2-40B4-BE49-F238E27FC236}">
                <a16:creationId xmlns:a16="http://schemas.microsoft.com/office/drawing/2014/main" id="{3413F829-9A37-4778-A520-6B6EB837CE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9514" y="4368735"/>
            <a:ext cx="226466" cy="235616"/>
          </a:xfrm>
          <a:prstGeom prst="rect">
            <a:avLst/>
          </a:prstGeom>
        </p:spPr>
      </p:pic>
      <p:pic>
        <p:nvPicPr>
          <p:cNvPr id="23" name="Picture 22" descr="A picture containing clipart&#10;&#10;Description automatically generated">
            <a:extLst>
              <a:ext uri="{FF2B5EF4-FFF2-40B4-BE49-F238E27FC236}">
                <a16:creationId xmlns:a16="http://schemas.microsoft.com/office/drawing/2014/main" id="{6D94729F-7AE9-419E-A558-82392CE3AD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1147" y="3331324"/>
            <a:ext cx="211459" cy="220003"/>
          </a:xfrm>
          <a:prstGeom prst="rect">
            <a:avLst/>
          </a:prstGeom>
        </p:spPr>
      </p:pic>
      <p:pic>
        <p:nvPicPr>
          <p:cNvPr id="24" name="Picture 23" descr="A picture containing clipart&#10;&#10;Description automatically generated">
            <a:extLst>
              <a:ext uri="{FF2B5EF4-FFF2-40B4-BE49-F238E27FC236}">
                <a16:creationId xmlns:a16="http://schemas.microsoft.com/office/drawing/2014/main" id="{E9531C87-E904-44EA-B348-5CB39096DC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7017" y="4976273"/>
            <a:ext cx="211459" cy="220003"/>
          </a:xfrm>
          <a:prstGeom prst="rect">
            <a:avLst/>
          </a:prstGeom>
        </p:spPr>
      </p:pic>
    </p:spTree>
    <p:extLst>
      <p:ext uri="{BB962C8B-B14F-4D97-AF65-F5344CB8AC3E}">
        <p14:creationId xmlns:p14="http://schemas.microsoft.com/office/powerpoint/2010/main" val="3526701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FB50E7-2A12-4AE8-951F-7660C2887AF9}"/>
              </a:ext>
            </a:extLst>
          </p:cNvPr>
          <p:cNvSpPr/>
          <p:nvPr/>
        </p:nvSpPr>
        <p:spPr>
          <a:xfrm>
            <a:off x="0" y="0"/>
            <a:ext cx="12192000" cy="6924675"/>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2EC2919-5A21-4B8D-9DB6-354A7B23C568}"/>
              </a:ext>
            </a:extLst>
          </p:cNvPr>
          <p:cNvSpPr>
            <a:spLocks noGrp="1"/>
          </p:cNvSpPr>
          <p:nvPr>
            <p:ph type="title"/>
          </p:nvPr>
        </p:nvSpPr>
        <p:spPr>
          <a:xfrm>
            <a:off x="-21772" y="2660687"/>
            <a:ext cx="12192000" cy="1325563"/>
          </a:xfrm>
        </p:spPr>
        <p:txBody>
          <a:bodyPr/>
          <a:lstStyle/>
          <a:p>
            <a:r>
              <a:rPr lang="en-US" dirty="0"/>
              <a:t>	Do we REALLY need to reach out more?</a:t>
            </a:r>
            <a:endParaRPr lang="en-AU" dirty="0"/>
          </a:p>
        </p:txBody>
      </p:sp>
      <p:sp>
        <p:nvSpPr>
          <p:cNvPr id="20" name="TextBox 19">
            <a:extLst>
              <a:ext uri="{FF2B5EF4-FFF2-40B4-BE49-F238E27FC236}">
                <a16:creationId xmlns:a16="http://schemas.microsoft.com/office/drawing/2014/main" id="{C9E2B8F9-2F45-4A77-AAC3-7AA9E9B6BFBB}"/>
              </a:ext>
            </a:extLst>
          </p:cNvPr>
          <p:cNvSpPr txBox="1"/>
          <p:nvPr/>
        </p:nvSpPr>
        <p:spPr>
          <a:xfrm>
            <a:off x="6822490" y="2476021"/>
            <a:ext cx="6098958" cy="369332"/>
          </a:xfrm>
          <a:prstGeom prst="rect">
            <a:avLst/>
          </a:prstGeom>
          <a:noFill/>
        </p:spPr>
        <p:txBody>
          <a:bodyPr wrap="square">
            <a:spAutoFit/>
          </a:bodyPr>
          <a:lstStyle/>
          <a:p>
            <a:endParaRPr lang="en-AU" sz="1800" b="0" dirty="0">
              <a:solidFill>
                <a:schemeClr val="tx1"/>
              </a:solidFill>
            </a:endParaRPr>
          </a:p>
        </p:txBody>
      </p:sp>
      <p:pic>
        <p:nvPicPr>
          <p:cNvPr id="5" name="Picture 4">
            <a:extLst>
              <a:ext uri="{FF2B5EF4-FFF2-40B4-BE49-F238E27FC236}">
                <a16:creationId xmlns:a16="http://schemas.microsoft.com/office/drawing/2014/main" id="{4297B054-1726-4EE5-A1C3-ADA3BC45B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10" y="6050152"/>
            <a:ext cx="11709990" cy="453305"/>
          </a:xfrm>
          <a:prstGeom prst="rect">
            <a:avLst/>
          </a:prstGeom>
        </p:spPr>
      </p:pic>
    </p:spTree>
    <p:extLst>
      <p:ext uri="{BB962C8B-B14F-4D97-AF65-F5344CB8AC3E}">
        <p14:creationId xmlns:p14="http://schemas.microsoft.com/office/powerpoint/2010/main" val="1659426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5F12FD-25EA-4406-8EC2-B6AEDE964090}"/>
              </a:ext>
            </a:extLst>
          </p:cNvPr>
          <p:cNvSpPr/>
          <p:nvPr/>
        </p:nvSpPr>
        <p:spPr>
          <a:xfrm>
            <a:off x="0" y="0"/>
            <a:ext cx="12192000" cy="6858000"/>
          </a:xfrm>
          <a:prstGeom prst="rect">
            <a:avLst/>
          </a:prstGeom>
          <a:solidFill>
            <a:srgbClr val="1C35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Content Placeholder 2">
            <a:extLst>
              <a:ext uri="{FF2B5EF4-FFF2-40B4-BE49-F238E27FC236}">
                <a16:creationId xmlns:a16="http://schemas.microsoft.com/office/drawing/2014/main" id="{04859ACE-A865-4398-A0F6-DA3394CF74D1}"/>
              </a:ext>
            </a:extLst>
          </p:cNvPr>
          <p:cNvSpPr txBox="1">
            <a:spLocks/>
          </p:cNvSpPr>
          <p:nvPr/>
        </p:nvSpPr>
        <p:spPr>
          <a:xfrm>
            <a:off x="838200" y="1989138"/>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dirty="0">
                <a:solidFill>
                  <a:schemeClr val="bg1"/>
                </a:solidFill>
                <a:latin typeface="Century Gothic"/>
              </a:rPr>
              <a:t>Mental health issues, family relationship problems or financial stress in parents may result in:</a:t>
            </a:r>
          </a:p>
          <a:p>
            <a:pPr lvl="1">
              <a:lnSpc>
                <a:spcPct val="100000"/>
              </a:lnSpc>
            </a:pPr>
            <a:r>
              <a:rPr lang="en-US" sz="2800" dirty="0">
                <a:solidFill>
                  <a:schemeClr val="bg1"/>
                </a:solidFill>
                <a:latin typeface="Century Gothic"/>
              </a:rPr>
              <a:t>reduced emotional availability</a:t>
            </a:r>
          </a:p>
          <a:p>
            <a:pPr lvl="1">
              <a:lnSpc>
                <a:spcPct val="100000"/>
              </a:lnSpc>
            </a:pPr>
            <a:r>
              <a:rPr lang="en-US" sz="2800" dirty="0">
                <a:solidFill>
                  <a:schemeClr val="bg1"/>
                </a:solidFill>
                <a:latin typeface="Century Gothic"/>
              </a:rPr>
              <a:t>change perception of the child </a:t>
            </a:r>
            <a:endParaRPr lang="en-US" sz="2800" dirty="0">
              <a:solidFill>
                <a:schemeClr val="bg1"/>
              </a:solidFill>
              <a:latin typeface="Century Gothic" panose="020B0502020202020204" pitchFamily="34" charset="0"/>
            </a:endParaRPr>
          </a:p>
          <a:p>
            <a:pPr lvl="1">
              <a:lnSpc>
                <a:spcPct val="100000"/>
              </a:lnSpc>
            </a:pPr>
            <a:r>
              <a:rPr lang="en-US" sz="2800" dirty="0">
                <a:solidFill>
                  <a:schemeClr val="bg1"/>
                </a:solidFill>
                <a:latin typeface="Century Gothic"/>
              </a:rPr>
              <a:t>impaired ability to support child development</a:t>
            </a:r>
          </a:p>
          <a:p>
            <a:pPr lvl="1">
              <a:lnSpc>
                <a:spcPct val="100000"/>
              </a:lnSpc>
            </a:pPr>
            <a:r>
              <a:rPr lang="en-US" sz="2800" dirty="0">
                <a:solidFill>
                  <a:schemeClr val="bg1"/>
                </a:solidFill>
                <a:latin typeface="Century Gothic"/>
              </a:rPr>
              <a:t>reduced participation in the community</a:t>
            </a:r>
            <a:endParaRPr lang="en-AU" dirty="0">
              <a:solidFill>
                <a:schemeClr val="bg1"/>
              </a:solidFill>
            </a:endParaRPr>
          </a:p>
        </p:txBody>
      </p:sp>
      <p:pic>
        <p:nvPicPr>
          <p:cNvPr id="5" name="Picture 4">
            <a:extLst>
              <a:ext uri="{FF2B5EF4-FFF2-40B4-BE49-F238E27FC236}">
                <a16:creationId xmlns:a16="http://schemas.microsoft.com/office/drawing/2014/main" id="{A54C4968-B1BD-4236-A394-28CC7CAA4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10" y="6050152"/>
            <a:ext cx="11610757" cy="453305"/>
          </a:xfrm>
          <a:prstGeom prst="rect">
            <a:avLst/>
          </a:prstGeom>
        </p:spPr>
      </p:pic>
      <p:sp>
        <p:nvSpPr>
          <p:cNvPr id="6" name="TextBox 5">
            <a:extLst>
              <a:ext uri="{FF2B5EF4-FFF2-40B4-BE49-F238E27FC236}">
                <a16:creationId xmlns:a16="http://schemas.microsoft.com/office/drawing/2014/main" id="{898627FC-F09C-49A8-A643-495E0FC71953}"/>
              </a:ext>
            </a:extLst>
          </p:cNvPr>
          <p:cNvSpPr txBox="1"/>
          <p:nvPr/>
        </p:nvSpPr>
        <p:spPr>
          <a:xfrm>
            <a:off x="403923" y="6313313"/>
            <a:ext cx="5890552" cy="338554"/>
          </a:xfrm>
          <a:prstGeom prst="rect">
            <a:avLst/>
          </a:prstGeom>
          <a:noFill/>
        </p:spPr>
        <p:txBody>
          <a:bodyPr wrap="square">
            <a:spAutoFit/>
          </a:bodyPr>
          <a:lstStyle/>
          <a:p>
            <a:r>
              <a:rPr lang="en-US" sz="1600" dirty="0">
                <a:solidFill>
                  <a:schemeClr val="bg1"/>
                </a:solidFill>
                <a:latin typeface="Century Gothic"/>
                <a:cs typeface="Times New Roman"/>
              </a:rPr>
              <a:t>Impact on children</a:t>
            </a:r>
            <a:endParaRPr lang="en-AU" sz="1600" dirty="0">
              <a:solidFill>
                <a:schemeClr val="bg1"/>
              </a:solidFill>
              <a:latin typeface="Century Gothic"/>
              <a:cs typeface="Times New Roman"/>
            </a:endParaRPr>
          </a:p>
        </p:txBody>
      </p:sp>
      <p:sp>
        <p:nvSpPr>
          <p:cNvPr id="9" name="TextBox 8">
            <a:extLst>
              <a:ext uri="{FF2B5EF4-FFF2-40B4-BE49-F238E27FC236}">
                <a16:creationId xmlns:a16="http://schemas.microsoft.com/office/drawing/2014/main" id="{F7392A48-4BAD-454B-A2F8-01D270A48D08}"/>
              </a:ext>
            </a:extLst>
          </p:cNvPr>
          <p:cNvSpPr txBox="1"/>
          <p:nvPr/>
        </p:nvSpPr>
        <p:spPr>
          <a:xfrm>
            <a:off x="838200" y="698490"/>
            <a:ext cx="9252098" cy="769441"/>
          </a:xfrm>
          <a:prstGeom prst="rect">
            <a:avLst/>
          </a:prstGeom>
          <a:noFill/>
        </p:spPr>
        <p:txBody>
          <a:bodyPr wrap="square" rtlCol="0">
            <a:spAutoFit/>
          </a:bodyPr>
          <a:lstStyle/>
          <a:p>
            <a:r>
              <a:rPr lang="en-US" sz="4400" b="1" dirty="0">
                <a:solidFill>
                  <a:schemeClr val="bg1"/>
                </a:solidFill>
              </a:rPr>
              <a:t>Impact on children</a:t>
            </a:r>
            <a:endParaRPr lang="en-AU" sz="4400" b="1" dirty="0">
              <a:solidFill>
                <a:schemeClr val="bg1"/>
              </a:solidFill>
            </a:endParaRPr>
          </a:p>
        </p:txBody>
      </p:sp>
    </p:spTree>
    <p:extLst>
      <p:ext uri="{BB962C8B-B14F-4D97-AF65-F5344CB8AC3E}">
        <p14:creationId xmlns:p14="http://schemas.microsoft.com/office/powerpoint/2010/main" val="688140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5F12FD-25EA-4406-8EC2-B6AEDE964090}"/>
              </a:ext>
            </a:extLst>
          </p:cNvPr>
          <p:cNvSpPr/>
          <p:nvPr/>
        </p:nvSpPr>
        <p:spPr>
          <a:xfrm>
            <a:off x="0" y="0"/>
            <a:ext cx="12192000" cy="6858000"/>
          </a:xfrm>
          <a:prstGeom prst="rect">
            <a:avLst/>
          </a:prstGeom>
          <a:solidFill>
            <a:srgbClr val="1C35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Content Placeholder 2">
            <a:extLst>
              <a:ext uri="{FF2B5EF4-FFF2-40B4-BE49-F238E27FC236}">
                <a16:creationId xmlns:a16="http://schemas.microsoft.com/office/drawing/2014/main" id="{04859ACE-A865-4398-A0F6-DA3394CF74D1}"/>
              </a:ext>
            </a:extLst>
          </p:cNvPr>
          <p:cNvSpPr txBox="1">
            <a:spLocks/>
          </p:cNvSpPr>
          <p:nvPr/>
        </p:nvSpPr>
        <p:spPr>
          <a:xfrm>
            <a:off x="838200" y="1989138"/>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Century Gothic"/>
              </a:rPr>
              <a:t>Health and development</a:t>
            </a:r>
          </a:p>
          <a:p>
            <a:r>
              <a:rPr lang="en-US" dirty="0">
                <a:solidFill>
                  <a:schemeClr val="bg1"/>
                </a:solidFill>
                <a:latin typeface="Century Gothic"/>
              </a:rPr>
              <a:t>Sleeping and eating regulation</a:t>
            </a:r>
          </a:p>
          <a:p>
            <a:r>
              <a:rPr lang="en-US" dirty="0">
                <a:solidFill>
                  <a:schemeClr val="bg1"/>
                </a:solidFill>
                <a:latin typeface="Century Gothic"/>
              </a:rPr>
              <a:t>Attachment and relationships</a:t>
            </a:r>
          </a:p>
          <a:p>
            <a:r>
              <a:rPr lang="en-US" dirty="0">
                <a:solidFill>
                  <a:schemeClr val="bg1"/>
                </a:solidFill>
                <a:latin typeface="Century Gothic"/>
              </a:rPr>
              <a:t>Socialization and </a:t>
            </a:r>
            <a:r>
              <a:rPr lang="en-US" dirty="0" err="1">
                <a:solidFill>
                  <a:schemeClr val="bg1"/>
                </a:solidFill>
                <a:latin typeface="Century Gothic"/>
              </a:rPr>
              <a:t>behaviour</a:t>
            </a:r>
            <a:endParaRPr lang="en-US" dirty="0">
              <a:solidFill>
                <a:schemeClr val="bg1"/>
              </a:solidFill>
              <a:latin typeface="Century Gothic"/>
            </a:endParaRPr>
          </a:p>
          <a:p>
            <a:r>
              <a:rPr lang="en-US" dirty="0">
                <a:solidFill>
                  <a:schemeClr val="bg1"/>
                </a:solidFill>
                <a:latin typeface="Century Gothic"/>
              </a:rPr>
              <a:t>Identity and self awareness</a:t>
            </a:r>
          </a:p>
          <a:p>
            <a:r>
              <a:rPr lang="en-US" dirty="0">
                <a:solidFill>
                  <a:schemeClr val="bg1"/>
                </a:solidFill>
                <a:latin typeface="Century Gothic"/>
              </a:rPr>
              <a:t>Education and learning</a:t>
            </a:r>
          </a:p>
        </p:txBody>
      </p:sp>
      <p:pic>
        <p:nvPicPr>
          <p:cNvPr id="5" name="Picture 4">
            <a:extLst>
              <a:ext uri="{FF2B5EF4-FFF2-40B4-BE49-F238E27FC236}">
                <a16:creationId xmlns:a16="http://schemas.microsoft.com/office/drawing/2014/main" id="{A54C4968-B1BD-4236-A394-28CC7CAA4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10" y="6050152"/>
            <a:ext cx="11610757" cy="453305"/>
          </a:xfrm>
          <a:prstGeom prst="rect">
            <a:avLst/>
          </a:prstGeom>
        </p:spPr>
      </p:pic>
      <p:sp>
        <p:nvSpPr>
          <p:cNvPr id="6" name="TextBox 5">
            <a:extLst>
              <a:ext uri="{FF2B5EF4-FFF2-40B4-BE49-F238E27FC236}">
                <a16:creationId xmlns:a16="http://schemas.microsoft.com/office/drawing/2014/main" id="{898627FC-F09C-49A8-A643-495E0FC71953}"/>
              </a:ext>
            </a:extLst>
          </p:cNvPr>
          <p:cNvSpPr txBox="1"/>
          <p:nvPr/>
        </p:nvSpPr>
        <p:spPr>
          <a:xfrm>
            <a:off x="403923" y="6313313"/>
            <a:ext cx="5890552" cy="338554"/>
          </a:xfrm>
          <a:prstGeom prst="rect">
            <a:avLst/>
          </a:prstGeom>
          <a:noFill/>
        </p:spPr>
        <p:txBody>
          <a:bodyPr wrap="square">
            <a:spAutoFit/>
          </a:bodyPr>
          <a:lstStyle/>
          <a:p>
            <a:r>
              <a:rPr lang="en-US" sz="1600" dirty="0">
                <a:solidFill>
                  <a:schemeClr val="bg1"/>
                </a:solidFill>
                <a:latin typeface="Century Gothic"/>
                <a:cs typeface="Times New Roman"/>
              </a:rPr>
              <a:t>Impact on children</a:t>
            </a:r>
            <a:endParaRPr lang="en-AU" sz="1600" dirty="0">
              <a:solidFill>
                <a:schemeClr val="bg1"/>
              </a:solidFill>
              <a:latin typeface="Century Gothic"/>
              <a:cs typeface="Times New Roman"/>
            </a:endParaRPr>
          </a:p>
        </p:txBody>
      </p:sp>
      <p:sp>
        <p:nvSpPr>
          <p:cNvPr id="9" name="TextBox 8">
            <a:extLst>
              <a:ext uri="{FF2B5EF4-FFF2-40B4-BE49-F238E27FC236}">
                <a16:creationId xmlns:a16="http://schemas.microsoft.com/office/drawing/2014/main" id="{F7392A48-4BAD-454B-A2F8-01D270A48D08}"/>
              </a:ext>
            </a:extLst>
          </p:cNvPr>
          <p:cNvSpPr txBox="1"/>
          <p:nvPr/>
        </p:nvSpPr>
        <p:spPr>
          <a:xfrm>
            <a:off x="838200" y="698490"/>
            <a:ext cx="9252098" cy="769441"/>
          </a:xfrm>
          <a:prstGeom prst="rect">
            <a:avLst/>
          </a:prstGeom>
          <a:noFill/>
        </p:spPr>
        <p:txBody>
          <a:bodyPr wrap="square" rtlCol="0">
            <a:spAutoFit/>
          </a:bodyPr>
          <a:lstStyle/>
          <a:p>
            <a:r>
              <a:rPr lang="en-US" sz="4400" b="1" dirty="0">
                <a:solidFill>
                  <a:schemeClr val="bg1"/>
                </a:solidFill>
              </a:rPr>
              <a:t>Impact on children (</a:t>
            </a:r>
            <a:r>
              <a:rPr lang="en-US" sz="4400" b="1" dirty="0" err="1">
                <a:solidFill>
                  <a:schemeClr val="bg1"/>
                </a:solidFill>
              </a:rPr>
              <a:t>cont</a:t>
            </a:r>
            <a:r>
              <a:rPr lang="en-US" sz="4400" b="1" dirty="0">
                <a:solidFill>
                  <a:schemeClr val="bg1"/>
                </a:solidFill>
              </a:rPr>
              <a:t>)</a:t>
            </a:r>
            <a:endParaRPr lang="en-AU" sz="4400" b="1" dirty="0">
              <a:solidFill>
                <a:schemeClr val="bg1"/>
              </a:solidFill>
            </a:endParaRPr>
          </a:p>
        </p:txBody>
      </p:sp>
    </p:spTree>
    <p:extLst>
      <p:ext uri="{BB962C8B-B14F-4D97-AF65-F5344CB8AC3E}">
        <p14:creationId xmlns:p14="http://schemas.microsoft.com/office/powerpoint/2010/main" val="670753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F454C65-020A-4165-8251-756784384C1F}"/>
              </a:ext>
            </a:extLst>
          </p:cNvPr>
          <p:cNvSpPr/>
          <p:nvPr/>
        </p:nvSpPr>
        <p:spPr>
          <a:xfrm>
            <a:off x="0" y="0"/>
            <a:ext cx="12192000" cy="6858000"/>
          </a:xfrm>
          <a:prstGeom prst="rect">
            <a:avLst/>
          </a:prstGeom>
          <a:solidFill>
            <a:srgbClr val="1C35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1" name="Group 30">
            <a:extLst>
              <a:ext uri="{FF2B5EF4-FFF2-40B4-BE49-F238E27FC236}">
                <a16:creationId xmlns:a16="http://schemas.microsoft.com/office/drawing/2014/main" id="{75CF214C-E853-4896-A1F0-9C9AFF6BAF25}"/>
              </a:ext>
            </a:extLst>
          </p:cNvPr>
          <p:cNvGrpSpPr/>
          <p:nvPr/>
        </p:nvGrpSpPr>
        <p:grpSpPr>
          <a:xfrm>
            <a:off x="711628" y="2331102"/>
            <a:ext cx="2456874" cy="1910156"/>
            <a:chOff x="1172126" y="923139"/>
            <a:chExt cx="2114937" cy="897246"/>
          </a:xfrm>
        </p:grpSpPr>
        <p:sp>
          <p:nvSpPr>
            <p:cNvPr id="32" name="Rectangle 31">
              <a:extLst>
                <a:ext uri="{FF2B5EF4-FFF2-40B4-BE49-F238E27FC236}">
                  <a16:creationId xmlns:a16="http://schemas.microsoft.com/office/drawing/2014/main" id="{4EC77B2F-10E2-483A-8B5E-88C5E56C2FAD}"/>
                </a:ext>
              </a:extLst>
            </p:cNvPr>
            <p:cNvSpPr/>
            <p:nvPr/>
          </p:nvSpPr>
          <p:spPr>
            <a:xfrm>
              <a:off x="1172126" y="923139"/>
              <a:ext cx="2114937" cy="897246"/>
            </a:xfrm>
            <a:prstGeom prst="roundRect">
              <a:avLst/>
            </a:prstGeom>
            <a:ln w="25400">
              <a:solidFill>
                <a:srgbClr val="009D4F"/>
              </a:solidFill>
              <a:extLst>
                <a:ext uri="{C807C97D-BFC1-408E-A445-0C87EB9F89A2}">
                  <ask:lineSketchStyleProps xmlns:ask="http://schemas.microsoft.com/office/drawing/2018/sketchyshapes" sd="1219033472">
                    <a:custGeom>
                      <a:avLst/>
                      <a:gdLst>
                        <a:gd name="connsiteX0" fmla="*/ 0 w 2114937"/>
                        <a:gd name="connsiteY0" fmla="*/ 318366 h 1910156"/>
                        <a:gd name="connsiteX1" fmla="*/ 318366 w 2114937"/>
                        <a:gd name="connsiteY1" fmla="*/ 0 h 1910156"/>
                        <a:gd name="connsiteX2" fmla="*/ 1796571 w 2114937"/>
                        <a:gd name="connsiteY2" fmla="*/ 0 h 1910156"/>
                        <a:gd name="connsiteX3" fmla="*/ 2114937 w 2114937"/>
                        <a:gd name="connsiteY3" fmla="*/ 318366 h 1910156"/>
                        <a:gd name="connsiteX4" fmla="*/ 2114937 w 2114937"/>
                        <a:gd name="connsiteY4" fmla="*/ 1591790 h 1910156"/>
                        <a:gd name="connsiteX5" fmla="*/ 1796571 w 2114937"/>
                        <a:gd name="connsiteY5" fmla="*/ 1910156 h 1910156"/>
                        <a:gd name="connsiteX6" fmla="*/ 318366 w 2114937"/>
                        <a:gd name="connsiteY6" fmla="*/ 1910156 h 1910156"/>
                        <a:gd name="connsiteX7" fmla="*/ 0 w 2114937"/>
                        <a:gd name="connsiteY7" fmla="*/ 1591790 h 1910156"/>
                        <a:gd name="connsiteX8" fmla="*/ 0 w 2114937"/>
                        <a:gd name="connsiteY8" fmla="*/ 318366 h 191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937" h="1910156" extrusionOk="0">
                          <a:moveTo>
                            <a:pt x="0" y="318366"/>
                          </a:moveTo>
                          <a:cubicBezTo>
                            <a:pt x="-2555" y="140961"/>
                            <a:pt x="133555" y="3371"/>
                            <a:pt x="318366" y="0"/>
                          </a:cubicBezTo>
                          <a:cubicBezTo>
                            <a:pt x="653364" y="119606"/>
                            <a:pt x="1306133" y="106186"/>
                            <a:pt x="1796571" y="0"/>
                          </a:cubicBezTo>
                          <a:cubicBezTo>
                            <a:pt x="1966342" y="5916"/>
                            <a:pt x="2109597" y="172050"/>
                            <a:pt x="2114937" y="318366"/>
                          </a:cubicBezTo>
                          <a:cubicBezTo>
                            <a:pt x="2083683" y="722359"/>
                            <a:pt x="2010731" y="1198010"/>
                            <a:pt x="2114937" y="1591790"/>
                          </a:cubicBezTo>
                          <a:cubicBezTo>
                            <a:pt x="2137808" y="1770332"/>
                            <a:pt x="1975083" y="1904635"/>
                            <a:pt x="1796571" y="1910156"/>
                          </a:cubicBezTo>
                          <a:cubicBezTo>
                            <a:pt x="1449569" y="1812080"/>
                            <a:pt x="604755" y="1940182"/>
                            <a:pt x="318366" y="1910156"/>
                          </a:cubicBezTo>
                          <a:cubicBezTo>
                            <a:pt x="140220" y="1888058"/>
                            <a:pt x="-16352" y="1790344"/>
                            <a:pt x="0" y="1591790"/>
                          </a:cubicBezTo>
                          <a:cubicBezTo>
                            <a:pt x="63864" y="1289124"/>
                            <a:pt x="88168" y="899501"/>
                            <a:pt x="0" y="318366"/>
                          </a:cubicBezTo>
                          <a:close/>
                        </a:path>
                      </a:pathLst>
                    </a:custGeom>
                    <ask:type>
                      <ask:lineSketchNone/>
                    </ask:type>
                  </ask:lineSketchStyleProps>
                </a:ext>
              </a:extLst>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TextBox 32">
              <a:extLst>
                <a:ext uri="{FF2B5EF4-FFF2-40B4-BE49-F238E27FC236}">
                  <a16:creationId xmlns:a16="http://schemas.microsoft.com/office/drawing/2014/main" id="{869CF9B9-4DCF-48B0-85EE-2D41E5F7A68D}"/>
                </a:ext>
              </a:extLst>
            </p:cNvPr>
            <p:cNvSpPr txBox="1"/>
            <p:nvPr/>
          </p:nvSpPr>
          <p:spPr>
            <a:xfrm>
              <a:off x="1172126" y="923139"/>
              <a:ext cx="2114937" cy="897246"/>
            </a:xfrm>
            <a:prstGeom prst="roundRect">
              <a:avLst/>
            </a:prstGeom>
            <a:ln w="25400">
              <a:solidFill>
                <a:srgbClr val="009D4F"/>
              </a:solidFill>
              <a:extLst>
                <a:ext uri="{C807C97D-BFC1-408E-A445-0C87EB9F89A2}">
                  <ask:lineSketchStyleProps xmlns:ask="http://schemas.microsoft.com/office/drawing/2018/sketchyshapes" sd="981765707">
                    <a:custGeom>
                      <a:avLst/>
                      <a:gdLst>
                        <a:gd name="connsiteX0" fmla="*/ 0 w 2114937"/>
                        <a:gd name="connsiteY0" fmla="*/ 318366 h 1910156"/>
                        <a:gd name="connsiteX1" fmla="*/ 318366 w 2114937"/>
                        <a:gd name="connsiteY1" fmla="*/ 0 h 1910156"/>
                        <a:gd name="connsiteX2" fmla="*/ 1796571 w 2114937"/>
                        <a:gd name="connsiteY2" fmla="*/ 0 h 1910156"/>
                        <a:gd name="connsiteX3" fmla="*/ 2114937 w 2114937"/>
                        <a:gd name="connsiteY3" fmla="*/ 318366 h 1910156"/>
                        <a:gd name="connsiteX4" fmla="*/ 2114937 w 2114937"/>
                        <a:gd name="connsiteY4" fmla="*/ 1591790 h 1910156"/>
                        <a:gd name="connsiteX5" fmla="*/ 1796571 w 2114937"/>
                        <a:gd name="connsiteY5" fmla="*/ 1910156 h 1910156"/>
                        <a:gd name="connsiteX6" fmla="*/ 318366 w 2114937"/>
                        <a:gd name="connsiteY6" fmla="*/ 1910156 h 1910156"/>
                        <a:gd name="connsiteX7" fmla="*/ 0 w 2114937"/>
                        <a:gd name="connsiteY7" fmla="*/ 1591790 h 1910156"/>
                        <a:gd name="connsiteX8" fmla="*/ 0 w 2114937"/>
                        <a:gd name="connsiteY8" fmla="*/ 318366 h 191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937" h="1910156" extrusionOk="0">
                          <a:moveTo>
                            <a:pt x="0" y="318366"/>
                          </a:moveTo>
                          <a:cubicBezTo>
                            <a:pt x="-13341" y="165942"/>
                            <a:pt x="117911" y="-10169"/>
                            <a:pt x="318366" y="0"/>
                          </a:cubicBezTo>
                          <a:cubicBezTo>
                            <a:pt x="569869" y="32196"/>
                            <a:pt x="1440192" y="42041"/>
                            <a:pt x="1796571" y="0"/>
                          </a:cubicBezTo>
                          <a:cubicBezTo>
                            <a:pt x="1945396" y="9025"/>
                            <a:pt x="2100920" y="159112"/>
                            <a:pt x="2114937" y="318366"/>
                          </a:cubicBezTo>
                          <a:cubicBezTo>
                            <a:pt x="2180522" y="533430"/>
                            <a:pt x="2120463" y="1199249"/>
                            <a:pt x="2114937" y="1591790"/>
                          </a:cubicBezTo>
                          <a:cubicBezTo>
                            <a:pt x="2123005" y="1759951"/>
                            <a:pt x="1978538" y="1910561"/>
                            <a:pt x="1796571" y="1910156"/>
                          </a:cubicBezTo>
                          <a:cubicBezTo>
                            <a:pt x="1332252" y="2040205"/>
                            <a:pt x="798206" y="2001217"/>
                            <a:pt x="318366" y="1910156"/>
                          </a:cubicBezTo>
                          <a:cubicBezTo>
                            <a:pt x="171337" y="1914332"/>
                            <a:pt x="-31529" y="1753230"/>
                            <a:pt x="0" y="1591790"/>
                          </a:cubicBezTo>
                          <a:cubicBezTo>
                            <a:pt x="-94831" y="1159344"/>
                            <a:pt x="23795" y="775154"/>
                            <a:pt x="0" y="318366"/>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711200">
                <a:lnSpc>
                  <a:spcPct val="100000"/>
                </a:lnSpc>
                <a:spcBef>
                  <a:spcPct val="0"/>
                </a:spcBef>
                <a:spcAft>
                  <a:spcPct val="35000"/>
                </a:spcAft>
                <a:buNone/>
              </a:pPr>
              <a:r>
                <a:rPr lang="en-US" sz="2000" kern="1200" dirty="0">
                  <a:solidFill>
                    <a:schemeClr val="bg1"/>
                  </a:solidFill>
                </a:rPr>
                <a:t>If things don’t seem right – they probably aren’t. </a:t>
              </a:r>
              <a:r>
                <a:rPr lang="en-US" sz="2000" b="1" kern="1200" dirty="0">
                  <a:solidFill>
                    <a:schemeClr val="bg1"/>
                  </a:solidFill>
                </a:rPr>
                <a:t>Dig deeper</a:t>
              </a:r>
              <a:r>
                <a:rPr lang="en-US" sz="2000" kern="1200" dirty="0">
                  <a:solidFill>
                    <a:schemeClr val="bg1"/>
                  </a:solidFill>
                </a:rPr>
                <a:t>.</a:t>
              </a:r>
            </a:p>
          </p:txBody>
        </p:sp>
      </p:grpSp>
      <p:grpSp>
        <p:nvGrpSpPr>
          <p:cNvPr id="34" name="Group 33">
            <a:extLst>
              <a:ext uri="{FF2B5EF4-FFF2-40B4-BE49-F238E27FC236}">
                <a16:creationId xmlns:a16="http://schemas.microsoft.com/office/drawing/2014/main" id="{697A74DC-E4C0-4845-86BC-ADF33800C890}"/>
              </a:ext>
            </a:extLst>
          </p:cNvPr>
          <p:cNvGrpSpPr/>
          <p:nvPr/>
        </p:nvGrpSpPr>
        <p:grpSpPr>
          <a:xfrm>
            <a:off x="3568473" y="2331102"/>
            <a:ext cx="2456874" cy="1910156"/>
            <a:chOff x="4745088" y="923139"/>
            <a:chExt cx="2114937" cy="897246"/>
          </a:xfrm>
        </p:grpSpPr>
        <p:sp>
          <p:nvSpPr>
            <p:cNvPr id="35" name="Rectangle 34">
              <a:extLst>
                <a:ext uri="{FF2B5EF4-FFF2-40B4-BE49-F238E27FC236}">
                  <a16:creationId xmlns:a16="http://schemas.microsoft.com/office/drawing/2014/main" id="{B5F39EF8-2060-4DAC-B416-839BB8EED27A}"/>
                </a:ext>
              </a:extLst>
            </p:cNvPr>
            <p:cNvSpPr/>
            <p:nvPr/>
          </p:nvSpPr>
          <p:spPr>
            <a:xfrm>
              <a:off x="4745088" y="923139"/>
              <a:ext cx="2114937" cy="897246"/>
            </a:xfrm>
            <a:prstGeom prst="roundRect">
              <a:avLst/>
            </a:prstGeom>
            <a:ln w="25400">
              <a:solidFill>
                <a:srgbClr val="009D4F"/>
              </a:solidFill>
              <a:extLst>
                <a:ext uri="{C807C97D-BFC1-408E-A445-0C87EB9F89A2}">
                  <ask:lineSketchStyleProps xmlns:ask="http://schemas.microsoft.com/office/drawing/2018/sketchyshapes" sd="3978248048">
                    <a:custGeom>
                      <a:avLst/>
                      <a:gdLst>
                        <a:gd name="connsiteX0" fmla="*/ 0 w 2114937"/>
                        <a:gd name="connsiteY0" fmla="*/ 318366 h 1910156"/>
                        <a:gd name="connsiteX1" fmla="*/ 318366 w 2114937"/>
                        <a:gd name="connsiteY1" fmla="*/ 0 h 1910156"/>
                        <a:gd name="connsiteX2" fmla="*/ 1796571 w 2114937"/>
                        <a:gd name="connsiteY2" fmla="*/ 0 h 1910156"/>
                        <a:gd name="connsiteX3" fmla="*/ 2114937 w 2114937"/>
                        <a:gd name="connsiteY3" fmla="*/ 318366 h 1910156"/>
                        <a:gd name="connsiteX4" fmla="*/ 2114937 w 2114937"/>
                        <a:gd name="connsiteY4" fmla="*/ 1591790 h 1910156"/>
                        <a:gd name="connsiteX5" fmla="*/ 1796571 w 2114937"/>
                        <a:gd name="connsiteY5" fmla="*/ 1910156 h 1910156"/>
                        <a:gd name="connsiteX6" fmla="*/ 318366 w 2114937"/>
                        <a:gd name="connsiteY6" fmla="*/ 1910156 h 1910156"/>
                        <a:gd name="connsiteX7" fmla="*/ 0 w 2114937"/>
                        <a:gd name="connsiteY7" fmla="*/ 1591790 h 1910156"/>
                        <a:gd name="connsiteX8" fmla="*/ 0 w 2114937"/>
                        <a:gd name="connsiteY8" fmla="*/ 318366 h 191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937" h="1910156" extrusionOk="0">
                          <a:moveTo>
                            <a:pt x="0" y="318366"/>
                          </a:moveTo>
                          <a:cubicBezTo>
                            <a:pt x="-2187" y="138504"/>
                            <a:pt x="158812" y="-7258"/>
                            <a:pt x="318366" y="0"/>
                          </a:cubicBezTo>
                          <a:cubicBezTo>
                            <a:pt x="469820" y="91591"/>
                            <a:pt x="1275766" y="39425"/>
                            <a:pt x="1796571" y="0"/>
                          </a:cubicBezTo>
                          <a:cubicBezTo>
                            <a:pt x="1953281" y="-16591"/>
                            <a:pt x="2138201" y="133891"/>
                            <a:pt x="2114937" y="318366"/>
                          </a:cubicBezTo>
                          <a:cubicBezTo>
                            <a:pt x="2119603" y="656330"/>
                            <a:pt x="2102887" y="1442289"/>
                            <a:pt x="2114937" y="1591790"/>
                          </a:cubicBezTo>
                          <a:cubicBezTo>
                            <a:pt x="2121630" y="1773212"/>
                            <a:pt x="1963536" y="1899040"/>
                            <a:pt x="1796571" y="1910156"/>
                          </a:cubicBezTo>
                          <a:cubicBezTo>
                            <a:pt x="1236110" y="2035157"/>
                            <a:pt x="585463" y="1923003"/>
                            <a:pt x="318366" y="1910156"/>
                          </a:cubicBezTo>
                          <a:cubicBezTo>
                            <a:pt x="142599" y="1891737"/>
                            <a:pt x="-21639" y="1775024"/>
                            <a:pt x="0" y="1591790"/>
                          </a:cubicBezTo>
                          <a:cubicBezTo>
                            <a:pt x="53305" y="1235745"/>
                            <a:pt x="93219" y="729750"/>
                            <a:pt x="0" y="318366"/>
                          </a:cubicBezTo>
                          <a:close/>
                        </a:path>
                      </a:pathLst>
                    </a:custGeom>
                    <ask:type>
                      <ask:lineSketchNone/>
                    </ask:type>
                  </ask:lineSketchStyleProps>
                </a:ext>
              </a:extLst>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6" name="TextBox 35">
              <a:extLst>
                <a:ext uri="{FF2B5EF4-FFF2-40B4-BE49-F238E27FC236}">
                  <a16:creationId xmlns:a16="http://schemas.microsoft.com/office/drawing/2014/main" id="{5204AF9E-0299-412C-BE8A-B4C2FE9CE3EF}"/>
                </a:ext>
              </a:extLst>
            </p:cNvPr>
            <p:cNvSpPr txBox="1"/>
            <p:nvPr/>
          </p:nvSpPr>
          <p:spPr>
            <a:xfrm>
              <a:off x="4745088" y="923139"/>
              <a:ext cx="2114937" cy="897246"/>
            </a:xfrm>
            <a:prstGeom prst="roundRect">
              <a:avLst/>
            </a:prstGeom>
            <a:ln w="25400">
              <a:solidFill>
                <a:srgbClr val="009D4F"/>
              </a:solidFill>
              <a:extLst>
                <a:ext uri="{C807C97D-BFC1-408E-A445-0C87EB9F89A2}">
                  <ask:lineSketchStyleProps xmlns:ask="http://schemas.microsoft.com/office/drawing/2018/sketchyshapes" sd="1617256088">
                    <a:custGeom>
                      <a:avLst/>
                      <a:gdLst>
                        <a:gd name="connsiteX0" fmla="*/ 0 w 2114937"/>
                        <a:gd name="connsiteY0" fmla="*/ 318366 h 1910156"/>
                        <a:gd name="connsiteX1" fmla="*/ 318366 w 2114937"/>
                        <a:gd name="connsiteY1" fmla="*/ 0 h 1910156"/>
                        <a:gd name="connsiteX2" fmla="*/ 1796571 w 2114937"/>
                        <a:gd name="connsiteY2" fmla="*/ 0 h 1910156"/>
                        <a:gd name="connsiteX3" fmla="*/ 2114937 w 2114937"/>
                        <a:gd name="connsiteY3" fmla="*/ 318366 h 1910156"/>
                        <a:gd name="connsiteX4" fmla="*/ 2114937 w 2114937"/>
                        <a:gd name="connsiteY4" fmla="*/ 1591790 h 1910156"/>
                        <a:gd name="connsiteX5" fmla="*/ 1796571 w 2114937"/>
                        <a:gd name="connsiteY5" fmla="*/ 1910156 h 1910156"/>
                        <a:gd name="connsiteX6" fmla="*/ 318366 w 2114937"/>
                        <a:gd name="connsiteY6" fmla="*/ 1910156 h 1910156"/>
                        <a:gd name="connsiteX7" fmla="*/ 0 w 2114937"/>
                        <a:gd name="connsiteY7" fmla="*/ 1591790 h 1910156"/>
                        <a:gd name="connsiteX8" fmla="*/ 0 w 2114937"/>
                        <a:gd name="connsiteY8" fmla="*/ 318366 h 191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937" h="1910156" extrusionOk="0">
                          <a:moveTo>
                            <a:pt x="0" y="318366"/>
                          </a:moveTo>
                          <a:cubicBezTo>
                            <a:pt x="9911" y="127950"/>
                            <a:pt x="153474" y="17143"/>
                            <a:pt x="318366" y="0"/>
                          </a:cubicBezTo>
                          <a:cubicBezTo>
                            <a:pt x="572784" y="-101052"/>
                            <a:pt x="1092102" y="82453"/>
                            <a:pt x="1796571" y="0"/>
                          </a:cubicBezTo>
                          <a:cubicBezTo>
                            <a:pt x="1969331" y="-33490"/>
                            <a:pt x="2101935" y="148393"/>
                            <a:pt x="2114937" y="318366"/>
                          </a:cubicBezTo>
                          <a:cubicBezTo>
                            <a:pt x="2190768" y="594020"/>
                            <a:pt x="2187088" y="1305646"/>
                            <a:pt x="2114937" y="1591790"/>
                          </a:cubicBezTo>
                          <a:cubicBezTo>
                            <a:pt x="2082802" y="1754453"/>
                            <a:pt x="1968139" y="1917855"/>
                            <a:pt x="1796571" y="1910156"/>
                          </a:cubicBezTo>
                          <a:cubicBezTo>
                            <a:pt x="1391132" y="1926522"/>
                            <a:pt x="950685" y="1948479"/>
                            <a:pt x="318366" y="1910156"/>
                          </a:cubicBezTo>
                          <a:cubicBezTo>
                            <a:pt x="136843" y="1908411"/>
                            <a:pt x="9573" y="1778675"/>
                            <a:pt x="0" y="1591790"/>
                          </a:cubicBezTo>
                          <a:cubicBezTo>
                            <a:pt x="53508" y="1200524"/>
                            <a:pt x="-55229" y="571177"/>
                            <a:pt x="0" y="318366"/>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defPPr>
                <a:defRPr lang="en-US"/>
              </a:defPPr>
              <a:lvl1pPr lvl="0" indent="0" algn="ctr" defTabSz="711200">
                <a:lnSpc>
                  <a:spcPct val="100000"/>
                </a:lnSpc>
                <a:spcBef>
                  <a:spcPct val="0"/>
                </a:spcBef>
                <a:spcAft>
                  <a:spcPct val="35000"/>
                </a:spcAft>
                <a:buNone/>
                <a:defRPr sz="2000">
                  <a:solidFill>
                    <a:srgbClr val="191919"/>
                  </a:solidFill>
                </a:defRPr>
              </a:lvl1pPr>
            </a:lstStyle>
            <a:p>
              <a:r>
                <a:rPr lang="en-AU" dirty="0">
                  <a:solidFill>
                    <a:schemeClr val="bg1"/>
                  </a:solidFill>
                </a:rPr>
                <a:t>Listening and empathy go a long way.</a:t>
              </a:r>
            </a:p>
          </p:txBody>
        </p:sp>
      </p:grpSp>
      <p:sp>
        <p:nvSpPr>
          <p:cNvPr id="39" name="TextBox 38">
            <a:extLst>
              <a:ext uri="{FF2B5EF4-FFF2-40B4-BE49-F238E27FC236}">
                <a16:creationId xmlns:a16="http://schemas.microsoft.com/office/drawing/2014/main" id="{F11E0D68-8AF4-4440-8746-2D91EA4E7E63}"/>
              </a:ext>
            </a:extLst>
          </p:cNvPr>
          <p:cNvSpPr txBox="1"/>
          <p:nvPr/>
        </p:nvSpPr>
        <p:spPr>
          <a:xfrm>
            <a:off x="9282163" y="2331102"/>
            <a:ext cx="2328589" cy="1910156"/>
          </a:xfrm>
          <a:prstGeom prst="roundRect">
            <a:avLst/>
          </a:prstGeom>
          <a:ln w="25400">
            <a:solidFill>
              <a:srgbClr val="009D4F"/>
            </a:solidFill>
            <a:extLst>
              <a:ext uri="{C807C97D-BFC1-408E-A445-0C87EB9F89A2}">
                <ask:lineSketchStyleProps xmlns:ask="http://schemas.microsoft.com/office/drawing/2018/sketchyshapes" sd="579111871">
                  <a:custGeom>
                    <a:avLst/>
                    <a:gdLst>
                      <a:gd name="connsiteX0" fmla="*/ 0 w 2114937"/>
                      <a:gd name="connsiteY0" fmla="*/ 318366 h 1910156"/>
                      <a:gd name="connsiteX1" fmla="*/ 318366 w 2114937"/>
                      <a:gd name="connsiteY1" fmla="*/ 0 h 1910156"/>
                      <a:gd name="connsiteX2" fmla="*/ 1796571 w 2114937"/>
                      <a:gd name="connsiteY2" fmla="*/ 0 h 1910156"/>
                      <a:gd name="connsiteX3" fmla="*/ 2114937 w 2114937"/>
                      <a:gd name="connsiteY3" fmla="*/ 318366 h 1910156"/>
                      <a:gd name="connsiteX4" fmla="*/ 2114937 w 2114937"/>
                      <a:gd name="connsiteY4" fmla="*/ 1591790 h 1910156"/>
                      <a:gd name="connsiteX5" fmla="*/ 1796571 w 2114937"/>
                      <a:gd name="connsiteY5" fmla="*/ 1910156 h 1910156"/>
                      <a:gd name="connsiteX6" fmla="*/ 318366 w 2114937"/>
                      <a:gd name="connsiteY6" fmla="*/ 1910156 h 1910156"/>
                      <a:gd name="connsiteX7" fmla="*/ 0 w 2114937"/>
                      <a:gd name="connsiteY7" fmla="*/ 1591790 h 1910156"/>
                      <a:gd name="connsiteX8" fmla="*/ 0 w 2114937"/>
                      <a:gd name="connsiteY8" fmla="*/ 318366 h 191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937" h="1910156" extrusionOk="0">
                        <a:moveTo>
                          <a:pt x="0" y="318366"/>
                        </a:moveTo>
                        <a:cubicBezTo>
                          <a:pt x="4004" y="152039"/>
                          <a:pt x="140444" y="-1560"/>
                          <a:pt x="318366" y="0"/>
                        </a:cubicBezTo>
                        <a:cubicBezTo>
                          <a:pt x="957555" y="71279"/>
                          <a:pt x="1183266" y="75652"/>
                          <a:pt x="1796571" y="0"/>
                        </a:cubicBezTo>
                        <a:cubicBezTo>
                          <a:pt x="1977810" y="-1641"/>
                          <a:pt x="2134318" y="125160"/>
                          <a:pt x="2114937" y="318366"/>
                        </a:cubicBezTo>
                        <a:cubicBezTo>
                          <a:pt x="2195371" y="798553"/>
                          <a:pt x="2188927" y="1219448"/>
                          <a:pt x="2114937" y="1591790"/>
                        </a:cubicBezTo>
                        <a:cubicBezTo>
                          <a:pt x="2144739" y="1778448"/>
                          <a:pt x="1967511" y="1929460"/>
                          <a:pt x="1796571" y="1910156"/>
                        </a:cubicBezTo>
                        <a:cubicBezTo>
                          <a:pt x="1617421" y="1782660"/>
                          <a:pt x="880834" y="1970683"/>
                          <a:pt x="318366" y="1910156"/>
                        </a:cubicBezTo>
                        <a:cubicBezTo>
                          <a:pt x="139908" y="1890256"/>
                          <a:pt x="-2879" y="1764555"/>
                          <a:pt x="0" y="1591790"/>
                        </a:cubicBezTo>
                        <a:cubicBezTo>
                          <a:pt x="108194" y="1260724"/>
                          <a:pt x="-19055" y="727268"/>
                          <a:pt x="0" y="318366"/>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711200">
              <a:lnSpc>
                <a:spcPct val="100000"/>
              </a:lnSpc>
              <a:spcBef>
                <a:spcPct val="0"/>
              </a:spcBef>
              <a:spcAft>
                <a:spcPct val="35000"/>
              </a:spcAft>
              <a:buNone/>
            </a:pPr>
            <a:r>
              <a:rPr lang="en-US" sz="2000" b="1" kern="1200" dirty="0">
                <a:solidFill>
                  <a:schemeClr val="bg1"/>
                </a:solidFill>
              </a:rPr>
              <a:t>There is lots of help! </a:t>
            </a:r>
            <a:r>
              <a:rPr lang="en-US" sz="2000" kern="1200" dirty="0">
                <a:solidFill>
                  <a:schemeClr val="bg1"/>
                </a:solidFill>
              </a:rPr>
              <a:t>Start your search with WA Connect or Ask Izzy.</a:t>
            </a:r>
          </a:p>
        </p:txBody>
      </p:sp>
      <p:sp>
        <p:nvSpPr>
          <p:cNvPr id="40" name="TextBox 39">
            <a:extLst>
              <a:ext uri="{FF2B5EF4-FFF2-40B4-BE49-F238E27FC236}">
                <a16:creationId xmlns:a16="http://schemas.microsoft.com/office/drawing/2014/main" id="{ACB4E5E3-DDFF-4642-9D4D-E6326D1E98C0}"/>
              </a:ext>
            </a:extLst>
          </p:cNvPr>
          <p:cNvSpPr txBox="1"/>
          <p:nvPr/>
        </p:nvSpPr>
        <p:spPr>
          <a:xfrm>
            <a:off x="3342817" y="5224055"/>
            <a:ext cx="5376994" cy="897246"/>
          </a:xfrm>
          <a:prstGeom prst="roundRect">
            <a:avLst/>
          </a:prstGeom>
          <a:solidFill>
            <a:srgbClr val="009D4F"/>
          </a:solidFill>
          <a:ln>
            <a:no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711200">
              <a:lnSpc>
                <a:spcPct val="100000"/>
              </a:lnSpc>
              <a:spcBef>
                <a:spcPct val="0"/>
              </a:spcBef>
              <a:spcAft>
                <a:spcPct val="35000"/>
              </a:spcAft>
              <a:buNone/>
            </a:pPr>
            <a:r>
              <a:rPr lang="en-US" sz="2000" b="1">
                <a:solidFill>
                  <a:schemeClr val="bg1"/>
                </a:solidFill>
              </a:rPr>
              <a:t>BE THE ONE WHO MAKES THE DIFFERENCE</a:t>
            </a:r>
            <a:endParaRPr lang="en-US" sz="2000" kern="1200">
              <a:solidFill>
                <a:schemeClr val="bg1"/>
              </a:solidFill>
            </a:endParaRPr>
          </a:p>
        </p:txBody>
      </p:sp>
      <p:grpSp>
        <p:nvGrpSpPr>
          <p:cNvPr id="41" name="Group 40">
            <a:extLst>
              <a:ext uri="{FF2B5EF4-FFF2-40B4-BE49-F238E27FC236}">
                <a16:creationId xmlns:a16="http://schemas.microsoft.com/office/drawing/2014/main" id="{9FE50BF6-08CB-4D46-8B69-FEF57BB69F59}"/>
              </a:ext>
            </a:extLst>
          </p:cNvPr>
          <p:cNvGrpSpPr/>
          <p:nvPr/>
        </p:nvGrpSpPr>
        <p:grpSpPr>
          <a:xfrm>
            <a:off x="6425318" y="2331102"/>
            <a:ext cx="2456874" cy="1910156"/>
            <a:chOff x="8318049" y="923139"/>
            <a:chExt cx="2114937" cy="897246"/>
          </a:xfrm>
        </p:grpSpPr>
        <p:sp>
          <p:nvSpPr>
            <p:cNvPr id="42" name="Rectangle 41">
              <a:extLst>
                <a:ext uri="{FF2B5EF4-FFF2-40B4-BE49-F238E27FC236}">
                  <a16:creationId xmlns:a16="http://schemas.microsoft.com/office/drawing/2014/main" id="{83FA47D4-A381-4E52-8597-B65C7E50CF67}"/>
                </a:ext>
              </a:extLst>
            </p:cNvPr>
            <p:cNvSpPr/>
            <p:nvPr/>
          </p:nvSpPr>
          <p:spPr>
            <a:xfrm>
              <a:off x="8318049" y="923139"/>
              <a:ext cx="2114937" cy="897246"/>
            </a:xfrm>
            <a:prstGeom prst="roundRect">
              <a:avLst/>
            </a:prstGeom>
            <a:ln w="25400">
              <a:solidFill>
                <a:srgbClr val="009D4F"/>
              </a:solidFill>
              <a:extLst>
                <a:ext uri="{C807C97D-BFC1-408E-A445-0C87EB9F89A2}">
                  <ask:lineSketchStyleProps xmlns:ask="http://schemas.microsoft.com/office/drawing/2018/sketchyshapes" sd="3809068511">
                    <a:custGeom>
                      <a:avLst/>
                      <a:gdLst>
                        <a:gd name="connsiteX0" fmla="*/ 0 w 2114937"/>
                        <a:gd name="connsiteY0" fmla="*/ 318366 h 1910156"/>
                        <a:gd name="connsiteX1" fmla="*/ 318366 w 2114937"/>
                        <a:gd name="connsiteY1" fmla="*/ 0 h 1910156"/>
                        <a:gd name="connsiteX2" fmla="*/ 1796571 w 2114937"/>
                        <a:gd name="connsiteY2" fmla="*/ 0 h 1910156"/>
                        <a:gd name="connsiteX3" fmla="*/ 2114937 w 2114937"/>
                        <a:gd name="connsiteY3" fmla="*/ 318366 h 1910156"/>
                        <a:gd name="connsiteX4" fmla="*/ 2114937 w 2114937"/>
                        <a:gd name="connsiteY4" fmla="*/ 1591790 h 1910156"/>
                        <a:gd name="connsiteX5" fmla="*/ 1796571 w 2114937"/>
                        <a:gd name="connsiteY5" fmla="*/ 1910156 h 1910156"/>
                        <a:gd name="connsiteX6" fmla="*/ 318366 w 2114937"/>
                        <a:gd name="connsiteY6" fmla="*/ 1910156 h 1910156"/>
                        <a:gd name="connsiteX7" fmla="*/ 0 w 2114937"/>
                        <a:gd name="connsiteY7" fmla="*/ 1591790 h 1910156"/>
                        <a:gd name="connsiteX8" fmla="*/ 0 w 2114937"/>
                        <a:gd name="connsiteY8" fmla="*/ 318366 h 191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937" h="1910156" extrusionOk="0">
                          <a:moveTo>
                            <a:pt x="0" y="318366"/>
                          </a:moveTo>
                          <a:cubicBezTo>
                            <a:pt x="-11764" y="161216"/>
                            <a:pt x="159273" y="-14615"/>
                            <a:pt x="318366" y="0"/>
                          </a:cubicBezTo>
                          <a:cubicBezTo>
                            <a:pt x="840577" y="-123116"/>
                            <a:pt x="1507329" y="-90064"/>
                            <a:pt x="1796571" y="0"/>
                          </a:cubicBezTo>
                          <a:cubicBezTo>
                            <a:pt x="1976454" y="-20292"/>
                            <a:pt x="2129063" y="154664"/>
                            <a:pt x="2114937" y="318366"/>
                          </a:cubicBezTo>
                          <a:cubicBezTo>
                            <a:pt x="2042211" y="804676"/>
                            <a:pt x="2200567" y="1460914"/>
                            <a:pt x="2114937" y="1591790"/>
                          </a:cubicBezTo>
                          <a:cubicBezTo>
                            <a:pt x="2110190" y="1763153"/>
                            <a:pt x="1958844" y="1883279"/>
                            <a:pt x="1796571" y="1910156"/>
                          </a:cubicBezTo>
                          <a:cubicBezTo>
                            <a:pt x="1406034" y="2012161"/>
                            <a:pt x="781965" y="1872069"/>
                            <a:pt x="318366" y="1910156"/>
                          </a:cubicBezTo>
                          <a:cubicBezTo>
                            <a:pt x="144766" y="1893204"/>
                            <a:pt x="-5484" y="1763060"/>
                            <a:pt x="0" y="1591790"/>
                          </a:cubicBezTo>
                          <a:cubicBezTo>
                            <a:pt x="84231" y="1035434"/>
                            <a:pt x="-17367" y="549654"/>
                            <a:pt x="0" y="318366"/>
                          </a:cubicBezTo>
                          <a:close/>
                        </a:path>
                      </a:pathLst>
                    </a:custGeom>
                    <ask:type>
                      <ask:lineSketchNone/>
                    </ask:type>
                  </ask:lineSketchStyleProps>
                </a:ext>
              </a:extLst>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3" name="TextBox 42">
              <a:extLst>
                <a:ext uri="{FF2B5EF4-FFF2-40B4-BE49-F238E27FC236}">
                  <a16:creationId xmlns:a16="http://schemas.microsoft.com/office/drawing/2014/main" id="{E0E09557-C8E8-4139-8454-9F862277F7AF}"/>
                </a:ext>
              </a:extLst>
            </p:cNvPr>
            <p:cNvSpPr txBox="1"/>
            <p:nvPr/>
          </p:nvSpPr>
          <p:spPr>
            <a:xfrm>
              <a:off x="8318049" y="923139"/>
              <a:ext cx="2114937" cy="897246"/>
            </a:xfrm>
            <a:prstGeom prst="roundRect">
              <a:avLst/>
            </a:prstGeom>
            <a:ln w="25400">
              <a:solidFill>
                <a:srgbClr val="009D4F"/>
              </a:solidFill>
              <a:extLst>
                <a:ext uri="{C807C97D-BFC1-408E-A445-0C87EB9F89A2}">
                  <ask:lineSketchStyleProps xmlns:ask="http://schemas.microsoft.com/office/drawing/2018/sketchyshapes" sd="1808761005">
                    <a:custGeom>
                      <a:avLst/>
                      <a:gdLst>
                        <a:gd name="connsiteX0" fmla="*/ 0 w 2114937"/>
                        <a:gd name="connsiteY0" fmla="*/ 318366 h 1910156"/>
                        <a:gd name="connsiteX1" fmla="*/ 318366 w 2114937"/>
                        <a:gd name="connsiteY1" fmla="*/ 0 h 1910156"/>
                        <a:gd name="connsiteX2" fmla="*/ 1796571 w 2114937"/>
                        <a:gd name="connsiteY2" fmla="*/ 0 h 1910156"/>
                        <a:gd name="connsiteX3" fmla="*/ 2114937 w 2114937"/>
                        <a:gd name="connsiteY3" fmla="*/ 318366 h 1910156"/>
                        <a:gd name="connsiteX4" fmla="*/ 2114937 w 2114937"/>
                        <a:gd name="connsiteY4" fmla="*/ 1591790 h 1910156"/>
                        <a:gd name="connsiteX5" fmla="*/ 1796571 w 2114937"/>
                        <a:gd name="connsiteY5" fmla="*/ 1910156 h 1910156"/>
                        <a:gd name="connsiteX6" fmla="*/ 318366 w 2114937"/>
                        <a:gd name="connsiteY6" fmla="*/ 1910156 h 1910156"/>
                        <a:gd name="connsiteX7" fmla="*/ 0 w 2114937"/>
                        <a:gd name="connsiteY7" fmla="*/ 1591790 h 1910156"/>
                        <a:gd name="connsiteX8" fmla="*/ 0 w 2114937"/>
                        <a:gd name="connsiteY8" fmla="*/ 318366 h 191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937" h="1910156" extrusionOk="0">
                          <a:moveTo>
                            <a:pt x="0" y="318366"/>
                          </a:moveTo>
                          <a:cubicBezTo>
                            <a:pt x="18232" y="125943"/>
                            <a:pt x="152744" y="25900"/>
                            <a:pt x="318366" y="0"/>
                          </a:cubicBezTo>
                          <a:cubicBezTo>
                            <a:pt x="714057" y="75524"/>
                            <a:pt x="1075347" y="93916"/>
                            <a:pt x="1796571" y="0"/>
                          </a:cubicBezTo>
                          <a:cubicBezTo>
                            <a:pt x="1987093" y="5431"/>
                            <a:pt x="2098005" y="163990"/>
                            <a:pt x="2114937" y="318366"/>
                          </a:cubicBezTo>
                          <a:cubicBezTo>
                            <a:pt x="2095088" y="646689"/>
                            <a:pt x="2154744" y="1394017"/>
                            <a:pt x="2114937" y="1591790"/>
                          </a:cubicBezTo>
                          <a:cubicBezTo>
                            <a:pt x="2134791" y="1756738"/>
                            <a:pt x="1978715" y="1909624"/>
                            <a:pt x="1796571" y="1910156"/>
                          </a:cubicBezTo>
                          <a:cubicBezTo>
                            <a:pt x="1603627" y="1822639"/>
                            <a:pt x="868115" y="1798660"/>
                            <a:pt x="318366" y="1910156"/>
                          </a:cubicBezTo>
                          <a:cubicBezTo>
                            <a:pt x="151861" y="1899986"/>
                            <a:pt x="-30584" y="1757659"/>
                            <a:pt x="0" y="1591790"/>
                          </a:cubicBezTo>
                          <a:cubicBezTo>
                            <a:pt x="90249" y="1299242"/>
                            <a:pt x="-67933" y="641352"/>
                            <a:pt x="0" y="318366"/>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711200">
                <a:lnSpc>
                  <a:spcPct val="100000"/>
                </a:lnSpc>
                <a:spcBef>
                  <a:spcPct val="0"/>
                </a:spcBef>
                <a:spcAft>
                  <a:spcPct val="35000"/>
                </a:spcAft>
                <a:buNone/>
              </a:pPr>
              <a:r>
                <a:rPr lang="en-US" sz="2000" kern="1200" dirty="0">
                  <a:solidFill>
                    <a:schemeClr val="bg1"/>
                  </a:solidFill>
                </a:rPr>
                <a:t>Look for ways to </a:t>
              </a:r>
              <a:r>
                <a:rPr lang="en-US" sz="2000" b="1" kern="1200" dirty="0">
                  <a:solidFill>
                    <a:schemeClr val="bg1"/>
                  </a:solidFill>
                </a:rPr>
                <a:t>connect, empower </a:t>
              </a:r>
              <a:r>
                <a:rPr lang="en-US" sz="2000" kern="1200" dirty="0">
                  <a:solidFill>
                    <a:schemeClr val="bg1"/>
                  </a:solidFill>
                </a:rPr>
                <a:t>and </a:t>
              </a:r>
              <a:r>
                <a:rPr lang="en-US" sz="2000" b="1" kern="1200" dirty="0">
                  <a:solidFill>
                    <a:schemeClr val="bg1"/>
                  </a:solidFill>
                </a:rPr>
                <a:t>educate.</a:t>
              </a:r>
            </a:p>
          </p:txBody>
        </p:sp>
      </p:grpSp>
      <p:sp>
        <p:nvSpPr>
          <p:cNvPr id="44" name="Rectangle 43" descr="Shooting star outline">
            <a:extLst>
              <a:ext uri="{FF2B5EF4-FFF2-40B4-BE49-F238E27FC236}">
                <a16:creationId xmlns:a16="http://schemas.microsoft.com/office/drawing/2014/main" id="{680D44CF-9435-42A3-98A8-6DE2061A3945}"/>
              </a:ext>
            </a:extLst>
          </p:cNvPr>
          <p:cNvSpPr/>
          <p:nvPr/>
        </p:nvSpPr>
        <p:spPr>
          <a:xfrm>
            <a:off x="2555370" y="5342892"/>
            <a:ext cx="774000" cy="774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5" name="Rectangle 44" descr="Shooting star outline">
            <a:extLst>
              <a:ext uri="{FF2B5EF4-FFF2-40B4-BE49-F238E27FC236}">
                <a16:creationId xmlns:a16="http://schemas.microsoft.com/office/drawing/2014/main" id="{6F30ACDB-E728-402B-9218-63432B7EB82B}"/>
              </a:ext>
            </a:extLst>
          </p:cNvPr>
          <p:cNvSpPr/>
          <p:nvPr/>
        </p:nvSpPr>
        <p:spPr>
          <a:xfrm flipH="1">
            <a:off x="8732939" y="5342892"/>
            <a:ext cx="774000" cy="774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solidFill>
                <a:schemeClr val="bg1"/>
              </a:solidFill>
            </a:endParaRPr>
          </a:p>
        </p:txBody>
      </p:sp>
      <p:sp>
        <p:nvSpPr>
          <p:cNvPr id="23" name="TextBox 22">
            <a:extLst>
              <a:ext uri="{FF2B5EF4-FFF2-40B4-BE49-F238E27FC236}">
                <a16:creationId xmlns:a16="http://schemas.microsoft.com/office/drawing/2014/main" id="{853336F9-626D-4CFE-AA6C-B6AE0D968FFA}"/>
              </a:ext>
            </a:extLst>
          </p:cNvPr>
          <p:cNvSpPr txBox="1"/>
          <p:nvPr/>
        </p:nvSpPr>
        <p:spPr>
          <a:xfrm>
            <a:off x="1796901" y="754183"/>
            <a:ext cx="9813851" cy="769441"/>
          </a:xfrm>
          <a:prstGeom prst="rect">
            <a:avLst/>
          </a:prstGeom>
          <a:noFill/>
        </p:spPr>
        <p:txBody>
          <a:bodyPr wrap="square">
            <a:spAutoFit/>
          </a:bodyPr>
          <a:lstStyle/>
          <a:p>
            <a:r>
              <a:rPr lang="en-US" sz="4400" b="1" dirty="0">
                <a:solidFill>
                  <a:schemeClr val="bg1"/>
                </a:solidFill>
              </a:rPr>
              <a:t>If you remember only five things</a:t>
            </a:r>
            <a:endParaRPr lang="en-AU" sz="4400" b="1" dirty="0">
              <a:solidFill>
                <a:schemeClr val="bg1"/>
              </a:solidFill>
            </a:endParaRPr>
          </a:p>
        </p:txBody>
      </p:sp>
    </p:spTree>
    <p:extLst>
      <p:ext uri="{BB962C8B-B14F-4D97-AF65-F5344CB8AC3E}">
        <p14:creationId xmlns:p14="http://schemas.microsoft.com/office/powerpoint/2010/main" val="459220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F7A6092-A30F-47C7-A5DD-4834CA21B668}"/>
              </a:ext>
            </a:extLst>
          </p:cNvPr>
          <p:cNvSpPr/>
          <p:nvPr/>
        </p:nvSpPr>
        <p:spPr>
          <a:xfrm>
            <a:off x="6464595" y="0"/>
            <a:ext cx="5727405" cy="6858000"/>
          </a:xfrm>
          <a:prstGeom prst="rect">
            <a:avLst/>
          </a:prstGeom>
          <a:solidFill>
            <a:srgbClr val="1C35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B645CECC-10DC-488B-9536-A074B407C9DF}"/>
              </a:ext>
            </a:extLst>
          </p:cNvPr>
          <p:cNvSpPr txBox="1"/>
          <p:nvPr/>
        </p:nvSpPr>
        <p:spPr>
          <a:xfrm>
            <a:off x="481800" y="555768"/>
            <a:ext cx="5688012" cy="3416320"/>
          </a:xfrm>
          <a:prstGeom prst="rect">
            <a:avLst/>
          </a:prstGeom>
          <a:noFill/>
        </p:spPr>
        <p:txBody>
          <a:bodyPr wrap="square" lIns="91440" tIns="45720" rIns="91440" bIns="45720" anchor="t">
            <a:spAutoFit/>
          </a:bodyPr>
          <a:lstStyle/>
          <a:p>
            <a:pPr marL="0" indent="0">
              <a:buNone/>
            </a:pPr>
            <a:r>
              <a:rPr lang="en-US" sz="2400" dirty="0">
                <a:solidFill>
                  <a:srgbClr val="191919"/>
                </a:solidFill>
                <a:latin typeface="Century Gothic"/>
              </a:rPr>
              <a:t>Friend in Need is proudly developed by Anglicare WA. </a:t>
            </a:r>
          </a:p>
          <a:p>
            <a:pPr marL="0" indent="0">
              <a:buNone/>
            </a:pPr>
            <a:endParaRPr lang="en-US" sz="2400" dirty="0">
              <a:solidFill>
                <a:srgbClr val="191919"/>
              </a:solidFill>
              <a:latin typeface="Century Gothic"/>
            </a:endParaRPr>
          </a:p>
          <a:p>
            <a:pPr marL="0" indent="0">
              <a:buNone/>
            </a:pPr>
            <a:endParaRPr lang="en-US" sz="2400" dirty="0">
              <a:solidFill>
                <a:srgbClr val="191919"/>
              </a:solidFill>
              <a:latin typeface="Century Gothic"/>
            </a:endParaRPr>
          </a:p>
          <a:p>
            <a:pPr marL="0" indent="0">
              <a:buNone/>
            </a:pPr>
            <a:endParaRPr lang="en-US" sz="2400" dirty="0">
              <a:solidFill>
                <a:srgbClr val="191919"/>
              </a:solidFill>
              <a:latin typeface="Century Gothic"/>
            </a:endParaRPr>
          </a:p>
          <a:p>
            <a:pPr marL="0" indent="0">
              <a:buNone/>
            </a:pPr>
            <a:endParaRPr lang="en-US" sz="2400" dirty="0">
              <a:solidFill>
                <a:srgbClr val="191919"/>
              </a:solidFill>
              <a:latin typeface="Century Gothic"/>
            </a:endParaRPr>
          </a:p>
          <a:p>
            <a:pPr marL="0" indent="0">
              <a:buNone/>
            </a:pPr>
            <a:endParaRPr lang="en-US" sz="2400" dirty="0">
              <a:solidFill>
                <a:srgbClr val="191919"/>
              </a:solidFill>
              <a:latin typeface="Century Gothic"/>
            </a:endParaRPr>
          </a:p>
          <a:p>
            <a:pPr marL="0" indent="0">
              <a:buNone/>
            </a:pPr>
            <a:endParaRPr lang="en-US" sz="2400" dirty="0">
              <a:solidFill>
                <a:srgbClr val="191919"/>
              </a:solidFill>
              <a:latin typeface="Century Gothic"/>
            </a:endParaRPr>
          </a:p>
          <a:p>
            <a:pPr marL="0" indent="0">
              <a:buNone/>
            </a:pPr>
            <a:endParaRPr lang="en-US" sz="2400" dirty="0">
              <a:solidFill>
                <a:srgbClr val="191919"/>
              </a:solidFill>
              <a:latin typeface="Century Gothic"/>
            </a:endParaRPr>
          </a:p>
        </p:txBody>
      </p:sp>
      <p:sp>
        <p:nvSpPr>
          <p:cNvPr id="18" name="TextBox 17">
            <a:extLst>
              <a:ext uri="{FF2B5EF4-FFF2-40B4-BE49-F238E27FC236}">
                <a16:creationId xmlns:a16="http://schemas.microsoft.com/office/drawing/2014/main" id="{CEE93F68-B43D-4244-B6C4-017160811448}"/>
              </a:ext>
            </a:extLst>
          </p:cNvPr>
          <p:cNvSpPr txBox="1"/>
          <p:nvPr/>
        </p:nvSpPr>
        <p:spPr>
          <a:xfrm>
            <a:off x="1793653" y="2146712"/>
            <a:ext cx="4206548" cy="461665"/>
          </a:xfrm>
          <a:prstGeom prst="rect">
            <a:avLst/>
          </a:prstGeom>
          <a:noFill/>
        </p:spPr>
        <p:txBody>
          <a:bodyPr wrap="square">
            <a:spAutoFit/>
          </a:bodyPr>
          <a:lstStyle/>
          <a:p>
            <a:r>
              <a:rPr lang="en-US" sz="2400" dirty="0" err="1">
                <a:solidFill>
                  <a:srgbClr val="007DA5"/>
                </a:solidFill>
                <a:latin typeface="Century Gothic"/>
              </a:rPr>
              <a:t>friendinneedwa</a:t>
            </a:r>
            <a:endParaRPr lang="en-AU" sz="2400" dirty="0">
              <a:solidFill>
                <a:srgbClr val="007DA5"/>
              </a:solidFill>
              <a:latin typeface="Century Gothic" panose="020B0502020202020204" pitchFamily="34" charset="0"/>
            </a:endParaRPr>
          </a:p>
        </p:txBody>
      </p:sp>
      <p:sp>
        <p:nvSpPr>
          <p:cNvPr id="20" name="TextBox 19">
            <a:extLst>
              <a:ext uri="{FF2B5EF4-FFF2-40B4-BE49-F238E27FC236}">
                <a16:creationId xmlns:a16="http://schemas.microsoft.com/office/drawing/2014/main" id="{881B19F4-7DE9-4A00-B7F7-28A88912E5BF}"/>
              </a:ext>
            </a:extLst>
          </p:cNvPr>
          <p:cNvSpPr txBox="1"/>
          <p:nvPr/>
        </p:nvSpPr>
        <p:spPr>
          <a:xfrm>
            <a:off x="1793653" y="3362815"/>
            <a:ext cx="3774326" cy="461665"/>
          </a:xfrm>
          <a:prstGeom prst="rect">
            <a:avLst/>
          </a:prstGeom>
          <a:noFill/>
        </p:spPr>
        <p:txBody>
          <a:bodyPr wrap="square">
            <a:spAutoFit/>
          </a:bodyPr>
          <a:lstStyle/>
          <a:p>
            <a:r>
              <a:rPr lang="en-US" sz="2400" dirty="0" err="1">
                <a:solidFill>
                  <a:srgbClr val="007DA5"/>
                </a:solidFill>
                <a:latin typeface="Century Gothic"/>
              </a:rPr>
              <a:t>friendinneed</a:t>
            </a:r>
            <a:endParaRPr lang="en-AU" sz="2400" dirty="0">
              <a:solidFill>
                <a:srgbClr val="007DA5"/>
              </a:solidFill>
              <a:latin typeface="Century Gothic" panose="020B0502020202020204" pitchFamily="34" charset="0"/>
            </a:endParaRPr>
          </a:p>
        </p:txBody>
      </p:sp>
      <p:sp>
        <p:nvSpPr>
          <p:cNvPr id="29" name="Rectangle 28">
            <a:extLst>
              <a:ext uri="{FF2B5EF4-FFF2-40B4-BE49-F238E27FC236}">
                <a16:creationId xmlns:a16="http://schemas.microsoft.com/office/drawing/2014/main" id="{18C17945-05B2-4E2F-84DE-943D646B2256}"/>
              </a:ext>
            </a:extLst>
          </p:cNvPr>
          <p:cNvSpPr/>
          <p:nvPr/>
        </p:nvSpPr>
        <p:spPr>
          <a:xfrm>
            <a:off x="7400260" y="1307805"/>
            <a:ext cx="3815341" cy="37958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chemeClr val="bg1"/>
              </a:solidFill>
            </a:endParaRPr>
          </a:p>
        </p:txBody>
      </p:sp>
      <p:pic>
        <p:nvPicPr>
          <p:cNvPr id="10" name="Picture 9" descr="Qr code&#10;&#10;Description automatically generated">
            <a:extLst>
              <a:ext uri="{FF2B5EF4-FFF2-40B4-BE49-F238E27FC236}">
                <a16:creationId xmlns:a16="http://schemas.microsoft.com/office/drawing/2014/main" id="{4E46D412-2C74-4C96-A904-62EDFAFD0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384" y="1555170"/>
            <a:ext cx="3301092" cy="3301092"/>
          </a:xfrm>
          <a:prstGeom prst="rect">
            <a:avLst/>
          </a:prstGeom>
        </p:spPr>
      </p:pic>
      <p:sp>
        <p:nvSpPr>
          <p:cNvPr id="11" name="TextBox 10">
            <a:extLst>
              <a:ext uri="{FF2B5EF4-FFF2-40B4-BE49-F238E27FC236}">
                <a16:creationId xmlns:a16="http://schemas.microsoft.com/office/drawing/2014/main" id="{22C2866C-3BF6-4F15-A289-1D8A31F842DD}"/>
              </a:ext>
            </a:extLst>
          </p:cNvPr>
          <p:cNvSpPr txBox="1"/>
          <p:nvPr/>
        </p:nvSpPr>
        <p:spPr>
          <a:xfrm>
            <a:off x="1155097" y="5101367"/>
            <a:ext cx="6097772" cy="923330"/>
          </a:xfrm>
          <a:prstGeom prst="rect">
            <a:avLst/>
          </a:prstGeom>
          <a:noFill/>
        </p:spPr>
        <p:txBody>
          <a:bodyPr wrap="square">
            <a:spAutoFit/>
          </a:bodyPr>
          <a:lstStyle/>
          <a:p>
            <a:pPr marL="0" indent="0">
              <a:buNone/>
            </a:pPr>
            <a:r>
              <a:rPr lang="en-US" sz="1800" dirty="0">
                <a:solidFill>
                  <a:srgbClr val="007DA5"/>
                </a:solidFill>
                <a:latin typeface="Century Gothic"/>
                <a:hlinkClick r:id="rId4">
                  <a:extLst>
                    <a:ext uri="{A12FA001-AC4F-418D-AE19-62706E023703}">
                      <ahyp:hlinkClr xmlns:ahyp="http://schemas.microsoft.com/office/drawing/2018/hyperlinkcolor" val="tx"/>
                    </a:ext>
                  </a:extLst>
                </a:hlinkClick>
              </a:rPr>
              <a:t>friendinneed@anglicarewa.org.au</a:t>
            </a:r>
            <a:r>
              <a:rPr lang="en-US" sz="1800" dirty="0">
                <a:solidFill>
                  <a:srgbClr val="007DA5"/>
                </a:solidFill>
                <a:latin typeface="Century Gothic"/>
              </a:rPr>
              <a:t> </a:t>
            </a:r>
          </a:p>
          <a:p>
            <a:pPr marL="0" indent="0">
              <a:buNone/>
            </a:pPr>
            <a:endParaRPr lang="en-US" sz="1800" dirty="0">
              <a:solidFill>
                <a:srgbClr val="007DA5"/>
              </a:solidFill>
              <a:latin typeface="Century Gothic"/>
            </a:endParaRPr>
          </a:p>
          <a:p>
            <a:pPr marL="0" indent="0">
              <a:buNone/>
            </a:pPr>
            <a:r>
              <a:rPr lang="en-US" sz="1800" dirty="0">
                <a:solidFill>
                  <a:srgbClr val="007DA5"/>
                </a:solidFill>
                <a:latin typeface="Century Gothic"/>
                <a:hlinkClick r:id="rId5">
                  <a:extLst>
                    <a:ext uri="{A12FA001-AC4F-418D-AE19-62706E023703}">
                      <ahyp:hlinkClr xmlns:ahyp="http://schemas.microsoft.com/office/drawing/2018/hyperlinkcolor" val="tx"/>
                    </a:ext>
                  </a:extLst>
                </a:hlinkClick>
              </a:rPr>
              <a:t>www.friendinneed.org.au</a:t>
            </a:r>
            <a:r>
              <a:rPr lang="en-US" sz="1800" dirty="0">
                <a:solidFill>
                  <a:srgbClr val="007DA5"/>
                </a:solidFill>
                <a:latin typeface="Century Gothic"/>
              </a:rPr>
              <a:t> </a:t>
            </a:r>
          </a:p>
        </p:txBody>
      </p:sp>
      <p:pic>
        <p:nvPicPr>
          <p:cNvPr id="25" name="Graphic 24">
            <a:extLst>
              <a:ext uri="{FF2B5EF4-FFF2-40B4-BE49-F238E27FC236}">
                <a16:creationId xmlns:a16="http://schemas.microsoft.com/office/drawing/2014/main" id="{288F6242-18D7-4A52-9316-EE7553BF8A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46" y="1963207"/>
            <a:ext cx="838200" cy="828675"/>
          </a:xfrm>
          <a:prstGeom prst="rect">
            <a:avLst/>
          </a:prstGeom>
        </p:spPr>
      </p:pic>
      <p:pic>
        <p:nvPicPr>
          <p:cNvPr id="28" name="Graphic 27">
            <a:extLst>
              <a:ext uri="{FF2B5EF4-FFF2-40B4-BE49-F238E27FC236}">
                <a16:creationId xmlns:a16="http://schemas.microsoft.com/office/drawing/2014/main" id="{1CEFFFAB-2933-480E-B269-85C5D83039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9096" y="3184072"/>
            <a:ext cx="819150" cy="819150"/>
          </a:xfrm>
          <a:prstGeom prst="rect">
            <a:avLst/>
          </a:prstGeom>
        </p:spPr>
      </p:pic>
      <p:sp>
        <p:nvSpPr>
          <p:cNvPr id="30" name="TextBox 29">
            <a:extLst>
              <a:ext uri="{FF2B5EF4-FFF2-40B4-BE49-F238E27FC236}">
                <a16:creationId xmlns:a16="http://schemas.microsoft.com/office/drawing/2014/main" id="{AFF283CC-0621-4F35-A622-5128268FA5C6}"/>
              </a:ext>
            </a:extLst>
          </p:cNvPr>
          <p:cNvSpPr txBox="1"/>
          <p:nvPr/>
        </p:nvSpPr>
        <p:spPr>
          <a:xfrm>
            <a:off x="7298556" y="555768"/>
            <a:ext cx="6015874" cy="3046988"/>
          </a:xfrm>
          <a:prstGeom prst="rect">
            <a:avLst/>
          </a:prstGeom>
          <a:noFill/>
        </p:spPr>
        <p:txBody>
          <a:bodyPr wrap="square" lIns="91440" tIns="45720" rIns="91440" bIns="45720" anchor="t">
            <a:spAutoFit/>
          </a:bodyPr>
          <a:lstStyle/>
          <a:p>
            <a:pPr marL="0" indent="0">
              <a:buNone/>
            </a:pPr>
            <a:r>
              <a:rPr lang="en-US" sz="2400" dirty="0">
                <a:solidFill>
                  <a:schemeClr val="bg1"/>
                </a:solidFill>
                <a:latin typeface="Century Gothic"/>
              </a:rPr>
              <a:t>Let us know what you think!</a:t>
            </a:r>
          </a:p>
          <a:p>
            <a:pPr marL="0" indent="0">
              <a:buNone/>
            </a:pPr>
            <a:endParaRPr lang="en-US" sz="2400" dirty="0">
              <a:solidFill>
                <a:srgbClr val="191919"/>
              </a:solidFill>
              <a:latin typeface="Century Gothic"/>
            </a:endParaRPr>
          </a:p>
          <a:p>
            <a:pPr marL="0" indent="0">
              <a:buNone/>
            </a:pPr>
            <a:endParaRPr lang="en-US" sz="2400" dirty="0">
              <a:solidFill>
                <a:srgbClr val="191919"/>
              </a:solidFill>
              <a:latin typeface="Century Gothic"/>
            </a:endParaRPr>
          </a:p>
          <a:p>
            <a:pPr marL="0" indent="0">
              <a:buNone/>
            </a:pPr>
            <a:endParaRPr lang="en-US" sz="2400" dirty="0">
              <a:solidFill>
                <a:srgbClr val="191919"/>
              </a:solidFill>
              <a:latin typeface="Century Gothic"/>
            </a:endParaRPr>
          </a:p>
          <a:p>
            <a:pPr marL="0" indent="0">
              <a:buNone/>
            </a:pPr>
            <a:endParaRPr lang="en-US" sz="2400" dirty="0">
              <a:solidFill>
                <a:srgbClr val="191919"/>
              </a:solidFill>
              <a:latin typeface="Century Gothic"/>
            </a:endParaRPr>
          </a:p>
          <a:p>
            <a:pPr marL="0" indent="0">
              <a:buNone/>
            </a:pPr>
            <a:endParaRPr lang="en-US" sz="2400" dirty="0">
              <a:solidFill>
                <a:srgbClr val="191919"/>
              </a:solidFill>
              <a:latin typeface="Century Gothic"/>
            </a:endParaRPr>
          </a:p>
          <a:p>
            <a:pPr marL="0" indent="0">
              <a:buNone/>
            </a:pPr>
            <a:endParaRPr lang="en-US" sz="2400" dirty="0">
              <a:solidFill>
                <a:srgbClr val="191919"/>
              </a:solidFill>
              <a:latin typeface="Century Gothic"/>
            </a:endParaRPr>
          </a:p>
          <a:p>
            <a:pPr marL="0" indent="0">
              <a:buNone/>
            </a:pPr>
            <a:endParaRPr lang="en-US" sz="2400" dirty="0">
              <a:solidFill>
                <a:srgbClr val="191919"/>
              </a:solidFill>
              <a:latin typeface="Century Gothic"/>
            </a:endParaRPr>
          </a:p>
        </p:txBody>
      </p:sp>
      <p:pic>
        <p:nvPicPr>
          <p:cNvPr id="7" name="Picture 6" descr="Logo&#10;&#10;Description automatically generated with medium confidence">
            <a:extLst>
              <a:ext uri="{FF2B5EF4-FFF2-40B4-BE49-F238E27FC236}">
                <a16:creationId xmlns:a16="http://schemas.microsoft.com/office/drawing/2014/main" id="{DDCC53EA-DA47-4DA3-873F-48DBE5588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0663" y="5791823"/>
            <a:ext cx="2595013" cy="719535"/>
          </a:xfrm>
          <a:prstGeom prst="rect">
            <a:avLst/>
          </a:prstGeom>
        </p:spPr>
      </p:pic>
      <p:pic>
        <p:nvPicPr>
          <p:cNvPr id="9" name="Picture 8" descr="Icon&#10;&#10;Description automatically generated">
            <a:extLst>
              <a:ext uri="{FF2B5EF4-FFF2-40B4-BE49-F238E27FC236}">
                <a16:creationId xmlns:a16="http://schemas.microsoft.com/office/drawing/2014/main" id="{1DB7BFB0-D214-4FC5-9974-E24009FEF2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023" y="5066336"/>
            <a:ext cx="579062" cy="459066"/>
          </a:xfrm>
          <a:prstGeom prst="rect">
            <a:avLst/>
          </a:prstGeom>
        </p:spPr>
      </p:pic>
      <p:sp>
        <p:nvSpPr>
          <p:cNvPr id="12" name="TextBox 11">
            <a:extLst>
              <a:ext uri="{FF2B5EF4-FFF2-40B4-BE49-F238E27FC236}">
                <a16:creationId xmlns:a16="http://schemas.microsoft.com/office/drawing/2014/main" id="{3A361EAC-D08D-48A9-B4FD-7A6955A07AE9}"/>
              </a:ext>
            </a:extLst>
          </p:cNvPr>
          <p:cNvSpPr txBox="1"/>
          <p:nvPr/>
        </p:nvSpPr>
        <p:spPr>
          <a:xfrm>
            <a:off x="623309" y="4350113"/>
            <a:ext cx="3689498" cy="369332"/>
          </a:xfrm>
          <a:prstGeom prst="rect">
            <a:avLst/>
          </a:prstGeom>
          <a:noFill/>
        </p:spPr>
        <p:txBody>
          <a:bodyPr wrap="square" rtlCol="0">
            <a:spAutoFit/>
          </a:bodyPr>
          <a:lstStyle/>
          <a:p>
            <a:r>
              <a:rPr lang="en-US" sz="1800" b="1" dirty="0">
                <a:solidFill>
                  <a:srgbClr val="191919"/>
                </a:solidFill>
                <a:latin typeface="Century Gothic"/>
              </a:rPr>
              <a:t>Get in touch:</a:t>
            </a:r>
          </a:p>
        </p:txBody>
      </p:sp>
      <p:pic>
        <p:nvPicPr>
          <p:cNvPr id="14" name="Picture 13" descr="Icon&#10;&#10;Description automatically generated">
            <a:extLst>
              <a:ext uri="{FF2B5EF4-FFF2-40B4-BE49-F238E27FC236}">
                <a16:creationId xmlns:a16="http://schemas.microsoft.com/office/drawing/2014/main" id="{2A13D160-E748-4F6B-8BEC-8A6B76122D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8098" y="5623118"/>
            <a:ext cx="458911" cy="498349"/>
          </a:xfrm>
          <a:prstGeom prst="rect">
            <a:avLst/>
          </a:prstGeom>
        </p:spPr>
      </p:pic>
    </p:spTree>
    <p:extLst>
      <p:ext uri="{BB962C8B-B14F-4D97-AF65-F5344CB8AC3E}">
        <p14:creationId xmlns:p14="http://schemas.microsoft.com/office/powerpoint/2010/main" val="499162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3766A2-A07B-4CAA-8CC8-4EF75B3FE525}"/>
              </a:ext>
            </a:extLst>
          </p:cNvPr>
          <p:cNvSpPr/>
          <p:nvPr/>
        </p:nvSpPr>
        <p:spPr>
          <a:xfrm>
            <a:off x="0" y="0"/>
            <a:ext cx="12192000" cy="6858000"/>
          </a:xfrm>
          <a:prstGeom prst="rect">
            <a:avLst/>
          </a:prstGeom>
          <a:solidFill>
            <a:srgbClr val="1C35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1">
            <a:extLst>
              <a:ext uri="{FF2B5EF4-FFF2-40B4-BE49-F238E27FC236}">
                <a16:creationId xmlns:a16="http://schemas.microsoft.com/office/drawing/2014/main" id="{F8729038-B82B-49B6-B57B-9B9C63D2BCAE}"/>
              </a:ext>
            </a:extLst>
          </p:cNvPr>
          <p:cNvSpPr txBox="1">
            <a:spLocks/>
          </p:cNvSpPr>
          <p:nvPr/>
        </p:nvSpPr>
        <p:spPr>
          <a:xfrm>
            <a:off x="1199391" y="164824"/>
            <a:ext cx="6520000" cy="531813"/>
          </a:xfrm>
          <a:prstGeom prst="rect">
            <a:avLst/>
          </a:prstGeom>
        </p:spPr>
        <p:txBody>
          <a:bodyPr>
            <a:normAutofit fontScale="975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400"/>
              <a:t>Interested in expanding your Knowledge?</a:t>
            </a:r>
            <a:endParaRPr lang="en-AU" sz="2400" dirty="0">
              <a:latin typeface="Century Gothic" panose="020B0502020202020204" pitchFamily="34" charset="0"/>
            </a:endParaRPr>
          </a:p>
        </p:txBody>
      </p:sp>
      <p:sp>
        <p:nvSpPr>
          <p:cNvPr id="4" name="Subtitle 4">
            <a:extLst>
              <a:ext uri="{FF2B5EF4-FFF2-40B4-BE49-F238E27FC236}">
                <a16:creationId xmlns:a16="http://schemas.microsoft.com/office/drawing/2014/main" id="{501ED0AA-A8BA-47EE-8EC0-B7699EC424CF}"/>
              </a:ext>
            </a:extLst>
          </p:cNvPr>
          <p:cNvSpPr txBox="1">
            <a:spLocks/>
          </p:cNvSpPr>
          <p:nvPr/>
        </p:nvSpPr>
        <p:spPr>
          <a:xfrm>
            <a:off x="624086" y="1641695"/>
            <a:ext cx="11220584" cy="1346010"/>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800" dirty="0">
                <a:solidFill>
                  <a:schemeClr val="bg1"/>
                </a:solidFill>
                <a:latin typeface="Century Gothic"/>
                <a:cs typeface="Times New Roman"/>
              </a:rPr>
              <a:t>Anglicare WA offers a range of educational workshops for different interest groups.</a:t>
            </a:r>
            <a:r>
              <a:rPr lang="en-AU" sz="1800" dirty="0">
                <a:solidFill>
                  <a:schemeClr val="bg1"/>
                </a:solidFill>
                <a:latin typeface="Century Gothic"/>
                <a:cs typeface="Times New Roman"/>
              </a:rPr>
              <a:t>​</a:t>
            </a:r>
          </a:p>
          <a:p>
            <a:pPr fontAlgn="base"/>
            <a:r>
              <a:rPr lang="en-US" sz="1800" dirty="0">
                <a:solidFill>
                  <a:schemeClr val="bg1"/>
                </a:solidFill>
                <a:latin typeface="Century Gothic"/>
                <a:cs typeface="Times New Roman"/>
              </a:rPr>
              <a:t>If you want are interested in a workshop for yourself, your workplace, community group or school then visit our website at </a:t>
            </a:r>
            <a:r>
              <a:rPr lang="en-US" sz="1800" u="sng" dirty="0">
                <a:solidFill>
                  <a:schemeClr val="bg1"/>
                </a:solidFill>
                <a:latin typeface="Century Gothic" panose="020B0502020202020204" pitchFamily="34" charset="0"/>
                <a:hlinkClick r:id="rId2">
                  <a:extLst>
                    <a:ext uri="{A12FA001-AC4F-418D-AE19-62706E023703}">
                      <ahyp:hlinkClr xmlns:ahyp="http://schemas.microsoft.com/office/drawing/2018/hyperlinkcolor" val="tx"/>
                    </a:ext>
                  </a:extLst>
                </a:hlinkClick>
              </a:rPr>
              <a:t>www.anglicarewa.org.au</a:t>
            </a:r>
            <a:r>
              <a:rPr lang="en-US" sz="1800" dirty="0">
                <a:solidFill>
                  <a:schemeClr val="bg1"/>
                </a:solidFill>
                <a:latin typeface="Century Gothic" panose="020B0502020202020204" pitchFamily="34" charset="0"/>
              </a:rPr>
              <a:t> to find out more.</a:t>
            </a:r>
            <a:r>
              <a:rPr lang="en-AU" sz="1800" dirty="0">
                <a:solidFill>
                  <a:schemeClr val="bg1"/>
                </a:solidFill>
                <a:latin typeface="Century Gothic" panose="020B0502020202020204" pitchFamily="34" charset="0"/>
              </a:rPr>
              <a:t>​</a:t>
            </a:r>
          </a:p>
          <a:p>
            <a:pPr fontAlgn="base"/>
            <a:r>
              <a:rPr lang="en-US" sz="1800" dirty="0">
                <a:solidFill>
                  <a:schemeClr val="bg1"/>
                </a:solidFill>
                <a:latin typeface="Century Gothic" panose="020B0502020202020204" pitchFamily="34" charset="0"/>
              </a:rPr>
              <a:t>Call us on </a:t>
            </a:r>
            <a:r>
              <a:rPr lang="en-US" sz="1800" b="1" dirty="0">
                <a:solidFill>
                  <a:schemeClr val="bg1"/>
                </a:solidFill>
                <a:latin typeface="Century Gothic" panose="020B0502020202020204" pitchFamily="34" charset="0"/>
              </a:rPr>
              <a:t>1300 11 44 46</a:t>
            </a:r>
            <a:r>
              <a:rPr lang="en-US" sz="1800" dirty="0">
                <a:solidFill>
                  <a:schemeClr val="bg1"/>
                </a:solidFill>
                <a:latin typeface="Century Gothic" panose="020B0502020202020204" pitchFamily="34" charset="0"/>
              </a:rPr>
              <a:t>​ or e-mail: </a:t>
            </a:r>
            <a:r>
              <a:rPr lang="en-US" sz="1800" b="1" dirty="0">
                <a:solidFill>
                  <a:schemeClr val="bg1"/>
                </a:solidFill>
                <a:latin typeface="Century Gothic" panose="020B0502020202020204" pitchFamily="34" charset="0"/>
              </a:rPr>
              <a:t>info</a:t>
            </a:r>
            <a:r>
              <a:rPr lang="en-AU" sz="1800" b="1" dirty="0">
                <a:solidFill>
                  <a:schemeClr val="bg1"/>
                </a:solidFill>
                <a:latin typeface="Century Gothic" panose="020B0502020202020204" pitchFamily="34" charset="0"/>
              </a:rPr>
              <a:t>@anglicarewa.org.au</a:t>
            </a:r>
            <a:endParaRPr lang="en-US" sz="1800" b="1" dirty="0">
              <a:solidFill>
                <a:schemeClr val="bg1"/>
              </a:solidFill>
              <a:latin typeface="Century Gothic" panose="020B0502020202020204" pitchFamily="34" charset="0"/>
            </a:endParaRPr>
          </a:p>
        </p:txBody>
      </p:sp>
      <p:sp>
        <p:nvSpPr>
          <p:cNvPr id="6" name="Title 5">
            <a:extLst>
              <a:ext uri="{FF2B5EF4-FFF2-40B4-BE49-F238E27FC236}">
                <a16:creationId xmlns:a16="http://schemas.microsoft.com/office/drawing/2014/main" id="{9D18DDA9-E84E-456E-B37C-43F1324090B4}"/>
              </a:ext>
            </a:extLst>
          </p:cNvPr>
          <p:cNvSpPr>
            <a:spLocks noGrp="1"/>
          </p:cNvSpPr>
          <p:nvPr>
            <p:ph type="title"/>
          </p:nvPr>
        </p:nvSpPr>
        <p:spPr/>
        <p:txBody>
          <a:bodyPr/>
          <a:lstStyle/>
          <a:p>
            <a:r>
              <a:rPr lang="en-US" dirty="0"/>
              <a:t>	Interested in expanding your knowledge?</a:t>
            </a:r>
            <a:endParaRPr lang="en-AU" dirty="0"/>
          </a:p>
        </p:txBody>
      </p:sp>
      <p:sp>
        <p:nvSpPr>
          <p:cNvPr id="7" name="Rectangle 6">
            <a:extLst>
              <a:ext uri="{FF2B5EF4-FFF2-40B4-BE49-F238E27FC236}">
                <a16:creationId xmlns:a16="http://schemas.microsoft.com/office/drawing/2014/main" id="{BE39929B-C012-4350-A2AF-6B11F53EDA14}"/>
              </a:ext>
            </a:extLst>
          </p:cNvPr>
          <p:cNvSpPr/>
          <p:nvPr/>
        </p:nvSpPr>
        <p:spPr>
          <a:xfrm>
            <a:off x="935673" y="3112868"/>
            <a:ext cx="10388009" cy="3277300"/>
          </a:xfrm>
          <a:prstGeom prst="rect">
            <a:avLst/>
          </a:prstGeom>
          <a:solidFill>
            <a:srgbClr val="F3B3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8" name="Content Placeholder 2">
            <a:extLst>
              <a:ext uri="{FF2B5EF4-FFF2-40B4-BE49-F238E27FC236}">
                <a16:creationId xmlns:a16="http://schemas.microsoft.com/office/drawing/2014/main" id="{4D89E7EF-2264-495E-B5A1-E5B2EB8E62C8}"/>
              </a:ext>
            </a:extLst>
          </p:cNvPr>
          <p:cNvSpPr txBox="1">
            <a:spLocks/>
          </p:cNvSpPr>
          <p:nvPr/>
        </p:nvSpPr>
        <p:spPr>
          <a:xfrm>
            <a:off x="1007998" y="3172501"/>
            <a:ext cx="3348000" cy="3132000"/>
          </a:xfrm>
          <a:prstGeom prst="roundRect">
            <a:avLst>
              <a:gd name="adj" fmla="val 3852"/>
            </a:avLst>
          </a:prstGeom>
          <a:solidFill>
            <a:srgbClr val="009D4F"/>
          </a:solidFill>
          <a:ln>
            <a:noFill/>
          </a:ln>
        </p:spPr>
        <p:txBody>
          <a:bodyPr>
            <a:normAutofit fontScale="62500" lnSpcReduction="20000"/>
          </a:bodyPr>
          <a:lstStyle>
            <a:lvl1pPr marL="0" indent="0" algn="l" defTabSz="342900" rtl="0" eaLnBrk="1" latinLnBrk="0" hangingPunct="1">
              <a:spcBef>
                <a:spcPct val="20000"/>
              </a:spcBef>
              <a:buFont typeface="Arial"/>
              <a:buNone/>
              <a:defRPr sz="1650" kern="1200" spc="38">
                <a:solidFill>
                  <a:schemeClr val="tx1">
                    <a:lumMod val="65000"/>
                    <a:lumOff val="35000"/>
                  </a:schemeClr>
                </a:solidFill>
                <a:latin typeface="Century Gothic"/>
                <a:ea typeface="+mn-ea"/>
                <a:cs typeface="Century Gothic"/>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r>
              <a:rPr lang="en-US" sz="2300" b="1" dirty="0">
                <a:solidFill>
                  <a:schemeClr val="bg1"/>
                </a:solidFill>
                <a:latin typeface="Century Gothic" panose="020B0502020202020204" pitchFamily="34" charset="0"/>
              </a:rPr>
              <a:t>Relationship Education</a:t>
            </a:r>
            <a:r>
              <a:rPr lang="en-US" sz="2300" dirty="0">
                <a:solidFill>
                  <a:schemeClr val="bg1"/>
                </a:solidFill>
                <a:latin typeface="Century Gothic" panose="020B0502020202020204" pitchFamily="34" charset="0"/>
              </a:rPr>
              <a:t>​</a:t>
            </a:r>
            <a:endParaRPr lang="en-US" b="1" dirty="0">
              <a:solidFill>
                <a:schemeClr val="bg1"/>
              </a:solidFill>
              <a:latin typeface="Century Gothic" panose="020B0502020202020204" pitchFamily="34" charset="0"/>
            </a:endParaRPr>
          </a:p>
          <a:p>
            <a:pPr fontAlgn="base"/>
            <a:endParaRPr lang="en-US" dirty="0">
              <a:solidFill>
                <a:schemeClr val="bg1"/>
              </a:solidFill>
              <a:latin typeface="Century Gothic" panose="020B0502020202020204" pitchFamily="34" charset="0"/>
            </a:endParaRPr>
          </a:p>
          <a:p>
            <a:pPr fontAlgn="base"/>
            <a:r>
              <a:rPr lang="en-US" sz="1900" dirty="0">
                <a:solidFill>
                  <a:schemeClr val="bg1"/>
                </a:solidFill>
                <a:latin typeface="Century Gothic" panose="020B0502020202020204" pitchFamily="34" charset="0"/>
              </a:rPr>
              <a:t>We offer workshops to support you with: Couples relationships, Communication, Family relationships (including parenting support), Emotions and thoughts and Family and domestic violence. </a:t>
            </a:r>
          </a:p>
          <a:p>
            <a:pPr fontAlgn="base"/>
            <a:endParaRPr lang="en-US" sz="1900" dirty="0">
              <a:solidFill>
                <a:schemeClr val="bg1"/>
              </a:solidFill>
              <a:latin typeface="Century Gothic" panose="020B0502020202020204" pitchFamily="34" charset="0"/>
            </a:endParaRPr>
          </a:p>
          <a:p>
            <a:pPr fontAlgn="base"/>
            <a:r>
              <a:rPr lang="en-US" sz="1900" b="1" dirty="0">
                <a:solidFill>
                  <a:schemeClr val="bg1"/>
                </a:solidFill>
                <a:latin typeface="Century Gothic" panose="020B0502020202020204" pitchFamily="34" charset="0"/>
              </a:rPr>
              <a:t>Sessions can be customized to meet your needs. ​</a:t>
            </a:r>
          </a:p>
          <a:p>
            <a:pPr fontAlgn="base"/>
            <a:endParaRPr lang="en-US" sz="1900" dirty="0">
              <a:solidFill>
                <a:schemeClr val="bg1"/>
              </a:solidFill>
              <a:latin typeface="Segoe UI" panose="020B0502040204020203" pitchFamily="34" charset="0"/>
            </a:endParaRPr>
          </a:p>
          <a:p>
            <a:pPr fontAlgn="base"/>
            <a:r>
              <a:rPr lang="en-AU" sz="1900" dirty="0">
                <a:solidFill>
                  <a:schemeClr val="bg1"/>
                </a:solidFill>
                <a:latin typeface="Century Gothic" panose="020B0502020202020204" pitchFamily="34" charset="0"/>
              </a:rPr>
              <a:t>We also work in partnership to deliver </a:t>
            </a:r>
            <a:r>
              <a:rPr lang="en-AU" sz="1900" b="1" dirty="0">
                <a:solidFill>
                  <a:schemeClr val="bg1"/>
                </a:solidFill>
                <a:latin typeface="Century Gothic" panose="020B0502020202020204" pitchFamily="34" charset="0"/>
              </a:rPr>
              <a:t>Parenting Connection WA</a:t>
            </a:r>
            <a:r>
              <a:rPr lang="en-AU" sz="1900" dirty="0">
                <a:solidFill>
                  <a:schemeClr val="bg1"/>
                </a:solidFill>
                <a:latin typeface="Century Gothic" panose="020B0502020202020204" pitchFamily="34" charset="0"/>
              </a:rPr>
              <a:t> with Ngala, Anglicare and </a:t>
            </a:r>
            <a:r>
              <a:rPr lang="en-AU" sz="1900" dirty="0" err="1">
                <a:solidFill>
                  <a:schemeClr val="bg1"/>
                </a:solidFill>
                <a:latin typeface="Century Gothic" panose="020B0502020202020204" pitchFamily="34" charset="0"/>
              </a:rPr>
              <a:t>Wanslea</a:t>
            </a:r>
            <a:r>
              <a:rPr lang="en-AU" sz="1900" dirty="0">
                <a:solidFill>
                  <a:schemeClr val="bg1"/>
                </a:solidFill>
                <a:latin typeface="Century Gothic" panose="020B0502020202020204" pitchFamily="34" charset="0"/>
              </a:rPr>
              <a:t> which provides free locally relevant workshops and information for parents and carers.</a:t>
            </a:r>
            <a:r>
              <a:rPr lang="en-US" dirty="0">
                <a:solidFill>
                  <a:schemeClr val="bg1"/>
                </a:solidFill>
                <a:latin typeface="Century Gothic" panose="020B0502020202020204" pitchFamily="34" charset="0"/>
              </a:rPr>
              <a:t>​</a:t>
            </a:r>
            <a:endParaRPr lang="en-US" dirty="0">
              <a:solidFill>
                <a:schemeClr val="bg1"/>
              </a:solidFill>
              <a:latin typeface="Segoe UI" panose="020B0502040204020203" pitchFamily="34" charset="0"/>
            </a:endParaRPr>
          </a:p>
        </p:txBody>
      </p:sp>
      <p:sp>
        <p:nvSpPr>
          <p:cNvPr id="9" name="Content Placeholder 3">
            <a:extLst>
              <a:ext uri="{FF2B5EF4-FFF2-40B4-BE49-F238E27FC236}">
                <a16:creationId xmlns:a16="http://schemas.microsoft.com/office/drawing/2014/main" id="{95E01EFA-5423-4D05-9847-968165B2930E}"/>
              </a:ext>
            </a:extLst>
          </p:cNvPr>
          <p:cNvSpPr txBox="1">
            <a:spLocks/>
          </p:cNvSpPr>
          <p:nvPr/>
        </p:nvSpPr>
        <p:spPr>
          <a:xfrm>
            <a:off x="7887340" y="3172501"/>
            <a:ext cx="3348000" cy="3132000"/>
          </a:xfrm>
          <a:prstGeom prst="roundRect">
            <a:avLst>
              <a:gd name="adj" fmla="val 2345"/>
            </a:avLst>
          </a:prstGeom>
          <a:solidFill>
            <a:srgbClr val="007DA5"/>
          </a:solidFill>
        </p:spPr>
        <p:txBody>
          <a:bodyPr>
            <a:noAutofit/>
          </a:bodyPr>
          <a:lstStyle>
            <a:lvl1pPr marL="0" indent="0" algn="l" defTabSz="342900" rtl="0" eaLnBrk="1" latinLnBrk="0" hangingPunct="1">
              <a:spcBef>
                <a:spcPct val="20000"/>
              </a:spcBef>
              <a:buFont typeface="Arial"/>
              <a:buNone/>
              <a:defRPr sz="1650" kern="1200" spc="38">
                <a:solidFill>
                  <a:schemeClr val="tx1">
                    <a:lumMod val="65000"/>
                    <a:lumOff val="35000"/>
                  </a:schemeClr>
                </a:solidFill>
                <a:latin typeface="Century Gothic"/>
                <a:ea typeface="+mn-ea"/>
                <a:cs typeface="Century Gothic"/>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r>
              <a:rPr lang="en-US" sz="1600" b="1" dirty="0">
                <a:solidFill>
                  <a:schemeClr val="bg1"/>
                </a:solidFill>
                <a:latin typeface="Century Gothic" panose="020B0502020202020204" pitchFamily="34" charset="0"/>
              </a:rPr>
              <a:t>Workplace Education </a:t>
            </a:r>
            <a:r>
              <a:rPr lang="en-US" sz="1600" dirty="0">
                <a:solidFill>
                  <a:schemeClr val="bg1"/>
                </a:solidFill>
                <a:latin typeface="Century Gothic" panose="020B0502020202020204" pitchFamily="34" charset="0"/>
              </a:rPr>
              <a:t>​</a:t>
            </a:r>
          </a:p>
          <a:p>
            <a:pPr algn="ctr"/>
            <a:endParaRPr lang="en-US" sz="1050" b="1" dirty="0">
              <a:solidFill>
                <a:schemeClr val="bg1"/>
              </a:solidFill>
              <a:latin typeface="Century Gothic" panose="020B0502020202020204" pitchFamily="34" charset="0"/>
            </a:endParaRPr>
          </a:p>
          <a:p>
            <a:pPr fontAlgn="base"/>
            <a:r>
              <a:rPr lang="en-US" sz="1200" dirty="0">
                <a:solidFill>
                  <a:schemeClr val="bg1"/>
                </a:solidFill>
                <a:latin typeface="Century Gothic" panose="020B0502020202020204" pitchFamily="34" charset="0"/>
              </a:rPr>
              <a:t>We offer a range of workshops aimed at building the skills and knowledge of your employees. </a:t>
            </a:r>
            <a:r>
              <a:rPr lang="en-US" sz="1200" i="1" dirty="0">
                <a:solidFill>
                  <a:schemeClr val="bg1"/>
                </a:solidFill>
                <a:latin typeface="Century Gothic" panose="020B0502020202020204" pitchFamily="34" charset="0"/>
              </a:rPr>
              <a:t>​</a:t>
            </a:r>
            <a:endParaRPr lang="en-US" sz="1200" i="1" dirty="0">
              <a:solidFill>
                <a:schemeClr val="bg1"/>
              </a:solidFill>
              <a:latin typeface="Arial" panose="020B0604020202020204" pitchFamily="34" charset="0"/>
            </a:endParaRPr>
          </a:p>
          <a:p>
            <a:pPr fontAlgn="base"/>
            <a:r>
              <a:rPr lang="en-US" sz="1200" b="1" dirty="0">
                <a:solidFill>
                  <a:schemeClr val="bg1"/>
                </a:solidFill>
                <a:latin typeface="Century Gothic" panose="020B0502020202020204" pitchFamily="34" charset="0"/>
              </a:rPr>
              <a:t>Community services </a:t>
            </a:r>
            <a:r>
              <a:rPr lang="en-US" sz="1200" dirty="0">
                <a:solidFill>
                  <a:schemeClr val="bg1"/>
                </a:solidFill>
                <a:latin typeface="Century Gothic" panose="020B0502020202020204" pitchFamily="34" charset="0"/>
              </a:rPr>
              <a:t>– Intro to Family and Domestic Violence, Workshops for enhancing clinical practice, </a:t>
            </a:r>
          </a:p>
          <a:p>
            <a:pPr fontAlgn="base"/>
            <a:r>
              <a:rPr lang="en-US" sz="1200" b="1" dirty="0">
                <a:solidFill>
                  <a:schemeClr val="bg1"/>
                </a:solidFill>
                <a:latin typeface="Century Gothic" panose="020B0502020202020204" pitchFamily="34" charset="0"/>
              </a:rPr>
              <a:t>General workplace </a:t>
            </a:r>
            <a:r>
              <a:rPr lang="en-US" sz="1200" dirty="0">
                <a:solidFill>
                  <a:schemeClr val="bg1"/>
                </a:solidFill>
                <a:latin typeface="Century Gothic" panose="020B0502020202020204" pitchFamily="34" charset="0"/>
              </a:rPr>
              <a:t>development - Accidental Counsellor, </a:t>
            </a:r>
            <a:r>
              <a:rPr lang="en-AU" sz="1200" dirty="0">
                <a:solidFill>
                  <a:schemeClr val="bg1"/>
                </a:solidFill>
                <a:latin typeface="Century Gothic" panose="020B0502020202020204" pitchFamily="34" charset="0"/>
              </a:rPr>
              <a:t>Person Centred De-Escalation</a:t>
            </a:r>
          </a:p>
          <a:p>
            <a:pPr fontAlgn="base"/>
            <a:r>
              <a:rPr lang="en-US" sz="1200" b="1" dirty="0">
                <a:solidFill>
                  <a:schemeClr val="bg1"/>
                </a:solidFill>
                <a:latin typeface="Century Gothic" panose="020B0502020202020204" pitchFamily="34" charset="0"/>
              </a:rPr>
              <a:t>White Ribbon accredited </a:t>
            </a:r>
            <a:r>
              <a:rPr lang="en-US" sz="1200" dirty="0">
                <a:solidFill>
                  <a:schemeClr val="bg1"/>
                </a:solidFill>
                <a:latin typeface="Century Gothic" panose="020B0502020202020204" pitchFamily="34" charset="0"/>
              </a:rPr>
              <a:t>Family &amp; Domestic Violence Workplace training</a:t>
            </a:r>
            <a:r>
              <a:rPr lang="en-AU" sz="1200" dirty="0">
                <a:solidFill>
                  <a:schemeClr val="bg1"/>
                </a:solidFill>
                <a:latin typeface="Century Gothic" panose="020B0502020202020204" pitchFamily="34" charset="0"/>
              </a:rPr>
              <a:t>​</a:t>
            </a:r>
            <a:endParaRPr lang="en-AU" sz="1200" dirty="0">
              <a:solidFill>
                <a:schemeClr val="bg1"/>
              </a:solidFill>
              <a:latin typeface="Arial" panose="020B0604020202020204" pitchFamily="34" charset="0"/>
            </a:endParaRPr>
          </a:p>
        </p:txBody>
      </p:sp>
      <p:sp>
        <p:nvSpPr>
          <p:cNvPr id="10" name="Content Placeholder 3">
            <a:extLst>
              <a:ext uri="{FF2B5EF4-FFF2-40B4-BE49-F238E27FC236}">
                <a16:creationId xmlns:a16="http://schemas.microsoft.com/office/drawing/2014/main" id="{D021C6DD-6DA5-4CBC-9EFD-F269FEEE38A3}"/>
              </a:ext>
            </a:extLst>
          </p:cNvPr>
          <p:cNvSpPr txBox="1">
            <a:spLocks/>
          </p:cNvSpPr>
          <p:nvPr/>
        </p:nvSpPr>
        <p:spPr>
          <a:xfrm>
            <a:off x="4455677" y="3172501"/>
            <a:ext cx="3348000" cy="3132000"/>
          </a:xfrm>
          <a:prstGeom prst="roundRect">
            <a:avLst>
              <a:gd name="adj" fmla="val 2596"/>
            </a:avLst>
          </a:prstGeom>
          <a:solidFill>
            <a:srgbClr val="1C355E"/>
          </a:solidFill>
        </p:spPr>
        <p:txBody>
          <a:bodyPr vert="horz" lIns="91440" tIns="45720" rIns="91440" bIns="45720" rtlCol="0">
            <a:normAutofit fontScale="25000" lnSpcReduction="20000"/>
          </a:bodyPr>
          <a:lstStyle>
            <a:lvl1pPr marL="0" indent="0" algn="l" defTabSz="342900" rtl="0" eaLnBrk="1" latinLnBrk="0" hangingPunct="1">
              <a:spcBef>
                <a:spcPct val="20000"/>
              </a:spcBef>
              <a:buFont typeface="Arial"/>
              <a:buNone/>
              <a:defRPr sz="1500" kern="1200" spc="38">
                <a:solidFill>
                  <a:schemeClr val="tx1">
                    <a:lumMod val="65000"/>
                    <a:lumOff val="35000"/>
                  </a:schemeClr>
                </a:solidFill>
                <a:latin typeface="Century Gothic"/>
                <a:ea typeface="+mn-ea"/>
                <a:cs typeface="Century Gothic"/>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r>
              <a:rPr lang="en-US" sz="6400" b="1" dirty="0">
                <a:solidFill>
                  <a:schemeClr val="bg1"/>
                </a:solidFill>
                <a:latin typeface="Century Gothic" panose="020B0502020202020204" pitchFamily="34" charset="0"/>
              </a:rPr>
              <a:t>Community Education</a:t>
            </a:r>
          </a:p>
          <a:p>
            <a:pPr algn="ctr"/>
            <a:endParaRPr lang="en-US" sz="4000" b="1" dirty="0">
              <a:solidFill>
                <a:schemeClr val="bg1"/>
              </a:solidFill>
              <a:latin typeface="Century Gothic" panose="020B0502020202020204" pitchFamily="34" charset="0"/>
            </a:endParaRPr>
          </a:p>
          <a:p>
            <a:pPr rtl="0" fontAlgn="base">
              <a:lnSpc>
                <a:spcPct val="120000"/>
              </a:lnSpc>
            </a:pPr>
            <a:r>
              <a:rPr lang="en-US" sz="4800" b="1" i="0" u="none" strike="noStrike" dirty="0">
                <a:solidFill>
                  <a:schemeClr val="bg1"/>
                </a:solidFill>
                <a:effectLst/>
                <a:latin typeface="Century Gothic" panose="020B0502020202020204" pitchFamily="34" charset="0"/>
              </a:rPr>
              <a:t>School based workshops </a:t>
            </a:r>
          </a:p>
          <a:p>
            <a:pPr rtl="0" fontAlgn="base">
              <a:lnSpc>
                <a:spcPct val="120000"/>
              </a:lnSpc>
            </a:pPr>
            <a:r>
              <a:rPr lang="en-US" sz="4800" b="0" i="0" u="none" strike="noStrike" dirty="0">
                <a:solidFill>
                  <a:schemeClr val="bg1"/>
                </a:solidFill>
                <a:effectLst/>
                <a:latin typeface="Century Gothic" panose="020B0502020202020204" pitchFamily="34" charset="0"/>
              </a:rPr>
              <a:t>“It Only Takes One” empowers students with the knowledge and advocacy skills to be changemakers in their communities.</a:t>
            </a:r>
            <a:r>
              <a:rPr lang="en-US" sz="4800" b="0" i="0" dirty="0">
                <a:solidFill>
                  <a:schemeClr val="bg1"/>
                </a:solidFill>
                <a:effectLst/>
                <a:latin typeface="Century Gothic" panose="020B0502020202020204" pitchFamily="34" charset="0"/>
              </a:rPr>
              <a:t>​</a:t>
            </a:r>
          </a:p>
          <a:p>
            <a:pPr rtl="0" fontAlgn="base">
              <a:lnSpc>
                <a:spcPct val="120000"/>
              </a:lnSpc>
            </a:pPr>
            <a:endParaRPr lang="en-US" sz="4800" b="0" i="0" dirty="0">
              <a:solidFill>
                <a:schemeClr val="bg1"/>
              </a:solidFill>
              <a:effectLst/>
              <a:latin typeface="Arial" panose="020B0604020202020204" pitchFamily="34" charset="0"/>
            </a:endParaRPr>
          </a:p>
          <a:p>
            <a:pPr rtl="0" fontAlgn="base">
              <a:lnSpc>
                <a:spcPct val="120000"/>
              </a:lnSpc>
            </a:pPr>
            <a:r>
              <a:rPr lang="en-AU" sz="4800" b="1" i="0" u="none" strike="noStrike" dirty="0">
                <a:solidFill>
                  <a:schemeClr val="bg1"/>
                </a:solidFill>
                <a:effectLst/>
                <a:latin typeface="Century Gothic" panose="020B0502020202020204" pitchFamily="34" charset="0"/>
              </a:rPr>
              <a:t>Community based workshops </a:t>
            </a:r>
            <a:r>
              <a:rPr lang="en-AU" sz="4800" b="0" i="0" u="none" strike="noStrike" dirty="0">
                <a:solidFill>
                  <a:schemeClr val="bg1"/>
                </a:solidFill>
                <a:effectLst/>
                <a:latin typeface="Century Gothic" panose="020B0502020202020204" pitchFamily="34" charset="0"/>
              </a:rPr>
              <a:t>“Friend In Need” is a community capacity building workshop targeted at building knowledge and confidence to support people in times of need and understand what services are available and how to connect with them.</a:t>
            </a:r>
            <a:r>
              <a:rPr lang="en-AU" sz="4800" b="0" i="0" dirty="0">
                <a:solidFill>
                  <a:schemeClr val="bg1"/>
                </a:solidFill>
                <a:effectLst/>
                <a:latin typeface="Century Gothic" panose="020B0502020202020204" pitchFamily="34" charset="0"/>
              </a:rPr>
              <a:t>​</a:t>
            </a:r>
            <a:endParaRPr lang="en-AU" sz="4800" b="0" i="0" dirty="0">
              <a:solidFill>
                <a:schemeClr val="bg1"/>
              </a:solidFill>
              <a:effectLst/>
              <a:latin typeface="Arial" panose="020B0604020202020204" pitchFamily="34" charset="0"/>
            </a:endParaRPr>
          </a:p>
          <a:p>
            <a:pPr algn="ctr"/>
            <a:r>
              <a:rPr lang="en-US" b="1" dirty="0">
                <a:solidFill>
                  <a:schemeClr val="bg1"/>
                </a:solidFill>
                <a:latin typeface="Century Gothic" panose="020B0502020202020204" pitchFamily="34" charset="0"/>
              </a:rPr>
              <a:t> </a:t>
            </a:r>
            <a:r>
              <a:rPr lang="en-US" dirty="0">
                <a:solidFill>
                  <a:schemeClr val="bg1"/>
                </a:solidFill>
                <a:latin typeface="Century Gothic" panose="020B0502020202020204" pitchFamily="34" charset="0"/>
              </a:rPr>
              <a:t>​</a:t>
            </a:r>
            <a:endParaRPr lang="en-AU" dirty="0">
              <a:solidFill>
                <a:schemeClr val="bg1"/>
              </a:solidFill>
            </a:endParaRPr>
          </a:p>
        </p:txBody>
      </p:sp>
    </p:spTree>
    <p:extLst>
      <p:ext uri="{BB962C8B-B14F-4D97-AF65-F5344CB8AC3E}">
        <p14:creationId xmlns:p14="http://schemas.microsoft.com/office/powerpoint/2010/main" val="278056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FB50E7-2A12-4AE8-951F-7660C2887AF9}"/>
              </a:ext>
            </a:extLst>
          </p:cNvPr>
          <p:cNvSpPr/>
          <p:nvPr/>
        </p:nvSpPr>
        <p:spPr>
          <a:xfrm>
            <a:off x="0" y="2476021"/>
            <a:ext cx="12192000" cy="4448654"/>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93CAD23C-0563-43A7-A2FC-72198437DBE5}"/>
              </a:ext>
            </a:extLst>
          </p:cNvPr>
          <p:cNvSpPr txBox="1"/>
          <p:nvPr/>
        </p:nvSpPr>
        <p:spPr>
          <a:xfrm>
            <a:off x="8766890" y="6460458"/>
            <a:ext cx="3474720" cy="307777"/>
          </a:xfrm>
          <a:prstGeom prst="rect">
            <a:avLst/>
          </a:prstGeom>
          <a:noFill/>
        </p:spPr>
        <p:txBody>
          <a:bodyPr wrap="square" rtlCol="0">
            <a:spAutoFit/>
          </a:bodyPr>
          <a:lstStyle/>
          <a:p>
            <a:r>
              <a:rPr lang="en-US" sz="1400" dirty="0">
                <a:solidFill>
                  <a:srgbClr val="F3B33E"/>
                </a:solidFill>
              </a:rPr>
              <a:t>Source: 100 Families Project, UWA</a:t>
            </a:r>
            <a:endParaRPr lang="en-AU" sz="1400" dirty="0">
              <a:solidFill>
                <a:srgbClr val="F3B33E"/>
              </a:solidFill>
            </a:endParaRPr>
          </a:p>
        </p:txBody>
      </p:sp>
      <p:sp>
        <p:nvSpPr>
          <p:cNvPr id="20" name="TextBox 19">
            <a:extLst>
              <a:ext uri="{FF2B5EF4-FFF2-40B4-BE49-F238E27FC236}">
                <a16:creationId xmlns:a16="http://schemas.microsoft.com/office/drawing/2014/main" id="{C9E2B8F9-2F45-4A77-AAC3-7AA9E9B6BFBB}"/>
              </a:ext>
            </a:extLst>
          </p:cNvPr>
          <p:cNvSpPr txBox="1"/>
          <p:nvPr/>
        </p:nvSpPr>
        <p:spPr>
          <a:xfrm>
            <a:off x="6822490" y="2476021"/>
            <a:ext cx="6098958" cy="369332"/>
          </a:xfrm>
          <a:prstGeom prst="rect">
            <a:avLst/>
          </a:prstGeom>
          <a:noFill/>
        </p:spPr>
        <p:txBody>
          <a:bodyPr wrap="square">
            <a:spAutoFit/>
          </a:bodyPr>
          <a:lstStyle/>
          <a:p>
            <a:endParaRPr lang="en-AU" sz="1800" b="0" dirty="0">
              <a:solidFill>
                <a:schemeClr val="tx1"/>
              </a:solidFill>
            </a:endParaRPr>
          </a:p>
        </p:txBody>
      </p:sp>
      <p:sp>
        <p:nvSpPr>
          <p:cNvPr id="21" name="TextBox 20">
            <a:extLst>
              <a:ext uri="{FF2B5EF4-FFF2-40B4-BE49-F238E27FC236}">
                <a16:creationId xmlns:a16="http://schemas.microsoft.com/office/drawing/2014/main" id="{82710373-288D-450F-85CE-5F04C6E34CBA}"/>
              </a:ext>
            </a:extLst>
          </p:cNvPr>
          <p:cNvSpPr txBox="1"/>
          <p:nvPr/>
        </p:nvSpPr>
        <p:spPr>
          <a:xfrm>
            <a:off x="769398" y="610805"/>
            <a:ext cx="10653203" cy="1754326"/>
          </a:xfrm>
          <a:prstGeom prst="rect">
            <a:avLst/>
          </a:prstGeom>
          <a:noFill/>
        </p:spPr>
        <p:txBody>
          <a:bodyPr wrap="square">
            <a:spAutoFit/>
          </a:bodyPr>
          <a:lstStyle/>
          <a:p>
            <a:r>
              <a:rPr lang="en-US" sz="3600" b="0" dirty="0">
                <a:solidFill>
                  <a:schemeClr val="tx2"/>
                </a:solidFill>
              </a:rPr>
              <a:t>If you needed to, could you ask someone </a:t>
            </a:r>
            <a:r>
              <a:rPr lang="en-US" sz="3600" b="1" dirty="0">
                <a:solidFill>
                  <a:schemeClr val="tx2"/>
                </a:solidFill>
              </a:rPr>
              <a:t>who does not live with you </a:t>
            </a:r>
            <a:r>
              <a:rPr lang="en-US" sz="3600" b="0" dirty="0">
                <a:solidFill>
                  <a:schemeClr val="tx2"/>
                </a:solidFill>
              </a:rPr>
              <a:t>for this type of support in a time of crisis?</a:t>
            </a:r>
            <a:endParaRPr lang="en-AU" sz="3600" b="0" dirty="0">
              <a:solidFill>
                <a:schemeClr val="tx2"/>
              </a:solidFill>
            </a:endParaRPr>
          </a:p>
        </p:txBody>
      </p:sp>
      <p:graphicFrame>
        <p:nvGraphicFramePr>
          <p:cNvPr id="28" name="Table 3">
            <a:extLst>
              <a:ext uri="{FF2B5EF4-FFF2-40B4-BE49-F238E27FC236}">
                <a16:creationId xmlns:a16="http://schemas.microsoft.com/office/drawing/2014/main" id="{D113C8AD-49CD-410A-AF17-9971FABE1A67}"/>
              </a:ext>
            </a:extLst>
          </p:cNvPr>
          <p:cNvGraphicFramePr>
            <a:graphicFrameLocks noGrp="1"/>
          </p:cNvGraphicFramePr>
          <p:nvPr>
            <p:extLst>
              <p:ext uri="{D42A27DB-BD31-4B8C-83A1-F6EECF244321}">
                <p14:modId xmlns:p14="http://schemas.microsoft.com/office/powerpoint/2010/main" val="3640854509"/>
              </p:ext>
            </p:extLst>
          </p:nvPr>
        </p:nvGraphicFramePr>
        <p:xfrm>
          <a:off x="673867" y="2815155"/>
          <a:ext cx="10793105" cy="3159354"/>
        </p:xfrm>
        <a:graphic>
          <a:graphicData uri="http://schemas.openxmlformats.org/drawingml/2006/table">
            <a:tbl>
              <a:tblPr firstRow="1" bandRow="1">
                <a:tableStyleId>{5C22544A-7EE6-4342-B048-85BDC9FD1C3A}</a:tableStyleId>
              </a:tblPr>
              <a:tblGrid>
                <a:gridCol w="1168582">
                  <a:extLst>
                    <a:ext uri="{9D8B030D-6E8A-4147-A177-3AD203B41FA5}">
                      <a16:colId xmlns:a16="http://schemas.microsoft.com/office/drawing/2014/main" val="3951446559"/>
                    </a:ext>
                  </a:extLst>
                </a:gridCol>
                <a:gridCol w="3930555">
                  <a:extLst>
                    <a:ext uri="{9D8B030D-6E8A-4147-A177-3AD203B41FA5}">
                      <a16:colId xmlns:a16="http://schemas.microsoft.com/office/drawing/2014/main" val="342500295"/>
                    </a:ext>
                  </a:extLst>
                </a:gridCol>
                <a:gridCol w="1091821">
                  <a:extLst>
                    <a:ext uri="{9D8B030D-6E8A-4147-A177-3AD203B41FA5}">
                      <a16:colId xmlns:a16="http://schemas.microsoft.com/office/drawing/2014/main" val="2006399411"/>
                    </a:ext>
                  </a:extLst>
                </a:gridCol>
                <a:gridCol w="4602147">
                  <a:extLst>
                    <a:ext uri="{9D8B030D-6E8A-4147-A177-3AD203B41FA5}">
                      <a16:colId xmlns:a16="http://schemas.microsoft.com/office/drawing/2014/main" val="856264798"/>
                    </a:ext>
                  </a:extLst>
                </a:gridCol>
              </a:tblGrid>
              <a:tr h="8015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3B33E"/>
                          </a:solidFill>
                        </a:rPr>
                        <a:t>81.5%</a:t>
                      </a:r>
                      <a:endParaRPr lang="en-AU" sz="2400" b="1" dirty="0">
                        <a:solidFill>
                          <a:srgbClr val="F3B33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solidFill>
                            <a:schemeClr val="bg1"/>
                          </a:solidFill>
                        </a:rPr>
                        <a:t>Advice on what to do</a:t>
                      </a:r>
                      <a:endParaRPr lang="en-AU" sz="1800" b="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3B33E"/>
                          </a:solidFill>
                        </a:rPr>
                        <a:t>68.5%</a:t>
                      </a:r>
                      <a:endParaRPr lang="en-AU" sz="2400" b="1" dirty="0">
                        <a:solidFill>
                          <a:srgbClr val="F3B33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Help out when you have a serious illness or injury</a:t>
                      </a:r>
                      <a:endParaRPr lang="en-AU" sz="1800" b="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9261378"/>
                  </a:ext>
                </a:extLst>
              </a:tr>
              <a:tr h="7779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3B33E"/>
                          </a:solidFill>
                        </a:rPr>
                        <a:t>70.9%</a:t>
                      </a:r>
                      <a:endParaRPr lang="en-AU" sz="2400" b="1" dirty="0">
                        <a:solidFill>
                          <a:srgbClr val="F3B33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solidFill>
                            <a:schemeClr val="bg1"/>
                          </a:solidFill>
                        </a:rPr>
                        <a:t>Emotional support</a:t>
                      </a:r>
                      <a:endParaRPr lang="en-AU" sz="1800" b="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3B33E"/>
                          </a:solidFill>
                        </a:rPr>
                        <a:t>55.1%</a:t>
                      </a:r>
                      <a:endParaRPr lang="en-AU" sz="2400" b="1" dirty="0">
                        <a:solidFill>
                          <a:srgbClr val="F3B33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Help in maintaining family or work responsibilities</a:t>
                      </a:r>
                      <a:endParaRPr lang="en-AU" sz="1800" b="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8975644"/>
                  </a:ext>
                </a:extLst>
              </a:tr>
              <a:tr h="753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3B33E"/>
                          </a:solidFill>
                        </a:rPr>
                        <a:t>68.9%</a:t>
                      </a:r>
                      <a:endParaRPr lang="en-AU" sz="2400" b="1" dirty="0">
                        <a:solidFill>
                          <a:srgbClr val="F3B33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Mind a child for a  brief period</a:t>
                      </a:r>
                      <a:endParaRPr lang="en-AU" sz="1800" b="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3B33E"/>
                          </a:solidFill>
                        </a:rPr>
                        <a:t>65.6%</a:t>
                      </a:r>
                      <a:endParaRPr lang="en-AU" sz="2400" b="1" dirty="0">
                        <a:solidFill>
                          <a:srgbClr val="F3B33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Help with moving or lifting objects</a:t>
                      </a:r>
                      <a:endParaRPr lang="en-AU" sz="1800" b="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9020656"/>
                  </a:ext>
                </a:extLst>
              </a:tr>
              <a:tr h="826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3B33E"/>
                          </a:solidFill>
                        </a:rPr>
                        <a:t>62.6%</a:t>
                      </a:r>
                      <a:endParaRPr lang="en-AU" sz="2400" b="1" dirty="0">
                        <a:solidFill>
                          <a:srgbClr val="F3B33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solidFill>
                            <a:schemeClr val="bg1"/>
                          </a:solidFill>
                        </a:rPr>
                        <a:t>Borrow tools or equipment</a:t>
                      </a:r>
                      <a:endParaRPr lang="en-AU" sz="1800" b="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3B33E"/>
                          </a:solidFill>
                        </a:rPr>
                        <a:t>66.7%</a:t>
                      </a:r>
                      <a:endParaRPr lang="en-AU" sz="2400" b="1" dirty="0">
                        <a:solidFill>
                          <a:srgbClr val="F3B33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Provide emergency food</a:t>
                      </a:r>
                      <a:endParaRPr lang="en-AU" sz="1800" b="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3381278"/>
                  </a:ext>
                </a:extLst>
              </a:tr>
            </a:tbl>
          </a:graphicData>
        </a:graphic>
      </p:graphicFrame>
      <p:pic>
        <p:nvPicPr>
          <p:cNvPr id="8" name="Picture 7">
            <a:extLst>
              <a:ext uri="{FF2B5EF4-FFF2-40B4-BE49-F238E27FC236}">
                <a16:creationId xmlns:a16="http://schemas.microsoft.com/office/drawing/2014/main" id="{C3C30916-59CE-43B1-B994-8BD671B5A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10" y="6050152"/>
            <a:ext cx="11709990" cy="453305"/>
          </a:xfrm>
          <a:prstGeom prst="rect">
            <a:avLst/>
          </a:prstGeom>
        </p:spPr>
      </p:pic>
      <p:sp>
        <p:nvSpPr>
          <p:cNvPr id="9" name="TextBox 8">
            <a:extLst>
              <a:ext uri="{FF2B5EF4-FFF2-40B4-BE49-F238E27FC236}">
                <a16:creationId xmlns:a16="http://schemas.microsoft.com/office/drawing/2014/main" id="{E9FB8174-DF00-4EC8-B636-D285D19771E5}"/>
              </a:ext>
            </a:extLst>
          </p:cNvPr>
          <p:cNvSpPr txBox="1"/>
          <p:nvPr/>
        </p:nvSpPr>
        <p:spPr>
          <a:xfrm>
            <a:off x="403922" y="6313313"/>
            <a:ext cx="11170877" cy="338554"/>
          </a:xfrm>
          <a:prstGeom prst="rect">
            <a:avLst/>
          </a:prstGeom>
          <a:noFill/>
        </p:spPr>
        <p:txBody>
          <a:bodyPr wrap="square">
            <a:spAutoFit/>
          </a:bodyPr>
          <a:lstStyle/>
          <a:p>
            <a:r>
              <a:rPr lang="en-US" sz="1600" dirty="0">
                <a:solidFill>
                  <a:schemeClr val="bg1"/>
                </a:solidFill>
                <a:latin typeface="Century Gothic"/>
                <a:cs typeface="Times New Roman"/>
              </a:rPr>
              <a:t>Do we REALLY need to reach out more?</a:t>
            </a:r>
            <a:endParaRPr lang="en-AU" sz="1600" dirty="0">
              <a:solidFill>
                <a:schemeClr val="bg1"/>
              </a:solidFill>
              <a:latin typeface="Century Gothic"/>
              <a:cs typeface="Times New Roman"/>
            </a:endParaRPr>
          </a:p>
        </p:txBody>
      </p:sp>
    </p:spTree>
    <p:extLst>
      <p:ext uri="{BB962C8B-B14F-4D97-AF65-F5344CB8AC3E}">
        <p14:creationId xmlns:p14="http://schemas.microsoft.com/office/powerpoint/2010/main" val="332696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E7F86B8-B559-4430-90B7-A50BF9CD2BD3}"/>
              </a:ext>
            </a:extLst>
          </p:cNvPr>
          <p:cNvSpPr/>
          <p:nvPr/>
        </p:nvSpPr>
        <p:spPr>
          <a:xfrm>
            <a:off x="0" y="0"/>
            <a:ext cx="12192000" cy="6858000"/>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A picture containing text, clipart&#10;&#10;Description automatically generated">
            <a:extLst>
              <a:ext uri="{FF2B5EF4-FFF2-40B4-BE49-F238E27FC236}">
                <a16:creationId xmlns:a16="http://schemas.microsoft.com/office/drawing/2014/main" id="{D501110F-49E6-4B88-81F7-9A402D5F2880}"/>
              </a:ext>
            </a:extLst>
          </p:cNvPr>
          <p:cNvPicPr>
            <a:picLocks noChangeAspect="1"/>
          </p:cNvPicPr>
          <p:nvPr/>
        </p:nvPicPr>
        <p:blipFill rotWithShape="1">
          <a:blip r:embed="rId3">
            <a:extLst>
              <a:ext uri="{28A0092B-C50C-407E-A947-70E740481C1C}">
                <a14:useLocalDpi xmlns:a14="http://schemas.microsoft.com/office/drawing/2010/main" val="0"/>
              </a:ext>
            </a:extLst>
          </a:blip>
          <a:srcRect r="64147"/>
          <a:stretch/>
        </p:blipFill>
        <p:spPr>
          <a:xfrm>
            <a:off x="6955101" y="4611617"/>
            <a:ext cx="1338295" cy="1105259"/>
          </a:xfrm>
          <a:prstGeom prst="rect">
            <a:avLst/>
          </a:prstGeom>
        </p:spPr>
      </p:pic>
      <p:pic>
        <p:nvPicPr>
          <p:cNvPr id="16" name="Picture 15" descr="Icon&#10;&#10;Description automatically generated">
            <a:extLst>
              <a:ext uri="{FF2B5EF4-FFF2-40B4-BE49-F238E27FC236}">
                <a16:creationId xmlns:a16="http://schemas.microsoft.com/office/drawing/2014/main" id="{8B68C53E-C3AE-4183-9668-CBC068E275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7973" y="4136065"/>
            <a:ext cx="3607491" cy="1674906"/>
          </a:xfrm>
          <a:prstGeom prst="rect">
            <a:avLst/>
          </a:prstGeom>
        </p:spPr>
      </p:pic>
      <p:sp>
        <p:nvSpPr>
          <p:cNvPr id="20" name="TextBox 19">
            <a:extLst>
              <a:ext uri="{FF2B5EF4-FFF2-40B4-BE49-F238E27FC236}">
                <a16:creationId xmlns:a16="http://schemas.microsoft.com/office/drawing/2014/main" id="{A35D1572-8560-46A4-A68A-BE72DA0A2825}"/>
              </a:ext>
            </a:extLst>
          </p:cNvPr>
          <p:cNvSpPr txBox="1"/>
          <p:nvPr/>
        </p:nvSpPr>
        <p:spPr>
          <a:xfrm>
            <a:off x="372140" y="2211572"/>
            <a:ext cx="11440631" cy="1323439"/>
          </a:xfrm>
          <a:prstGeom prst="rect">
            <a:avLst/>
          </a:prstGeom>
          <a:noFill/>
        </p:spPr>
        <p:txBody>
          <a:bodyPr wrap="square" rtlCol="0">
            <a:spAutoFit/>
          </a:bodyPr>
          <a:lstStyle/>
          <a:p>
            <a:pPr algn="ctr"/>
            <a:r>
              <a:rPr lang="en-US" sz="4000" b="1" dirty="0">
                <a:solidFill>
                  <a:schemeClr val="bg1"/>
                </a:solidFill>
              </a:rPr>
              <a:t>You don’t need to be a close friend to make a difference</a:t>
            </a:r>
            <a:endParaRPr lang="en-AU" sz="4000" b="1" dirty="0">
              <a:solidFill>
                <a:schemeClr val="bg1"/>
              </a:solidFill>
            </a:endParaRPr>
          </a:p>
        </p:txBody>
      </p:sp>
      <p:pic>
        <p:nvPicPr>
          <p:cNvPr id="3" name="Picture 2">
            <a:extLst>
              <a:ext uri="{FF2B5EF4-FFF2-40B4-BE49-F238E27FC236}">
                <a16:creationId xmlns:a16="http://schemas.microsoft.com/office/drawing/2014/main" id="{273A33E3-3EBC-4956-A928-1A29B77B57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810" y="6050152"/>
            <a:ext cx="11709990" cy="453305"/>
          </a:xfrm>
          <a:prstGeom prst="rect">
            <a:avLst/>
          </a:prstGeom>
        </p:spPr>
      </p:pic>
      <p:sp>
        <p:nvSpPr>
          <p:cNvPr id="10" name="TextBox 9">
            <a:extLst>
              <a:ext uri="{FF2B5EF4-FFF2-40B4-BE49-F238E27FC236}">
                <a16:creationId xmlns:a16="http://schemas.microsoft.com/office/drawing/2014/main" id="{A6FFEC14-AD84-459D-B3B9-63AFA63AA063}"/>
              </a:ext>
            </a:extLst>
          </p:cNvPr>
          <p:cNvSpPr txBox="1"/>
          <p:nvPr/>
        </p:nvSpPr>
        <p:spPr>
          <a:xfrm>
            <a:off x="403922" y="6313313"/>
            <a:ext cx="11170877" cy="338554"/>
          </a:xfrm>
          <a:prstGeom prst="rect">
            <a:avLst/>
          </a:prstGeom>
          <a:noFill/>
        </p:spPr>
        <p:txBody>
          <a:bodyPr wrap="square">
            <a:spAutoFit/>
          </a:bodyPr>
          <a:lstStyle/>
          <a:p>
            <a:r>
              <a:rPr lang="en-US" sz="1600" dirty="0">
                <a:solidFill>
                  <a:schemeClr val="bg1"/>
                </a:solidFill>
                <a:latin typeface="Century Gothic"/>
                <a:cs typeface="Times New Roman"/>
              </a:rPr>
              <a:t>Do we REALLY need to reach out more?</a:t>
            </a:r>
            <a:endParaRPr lang="en-AU" sz="1600" dirty="0">
              <a:solidFill>
                <a:schemeClr val="bg1"/>
              </a:solidFill>
              <a:latin typeface="Century Gothic"/>
              <a:cs typeface="Times New Roman"/>
            </a:endParaRPr>
          </a:p>
        </p:txBody>
      </p:sp>
    </p:spTree>
    <p:extLst>
      <p:ext uri="{BB962C8B-B14F-4D97-AF65-F5344CB8AC3E}">
        <p14:creationId xmlns:p14="http://schemas.microsoft.com/office/powerpoint/2010/main" val="395807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23E930-661F-4923-B765-228E82E73010}"/>
              </a:ext>
            </a:extLst>
          </p:cNvPr>
          <p:cNvSpPr/>
          <p:nvPr/>
        </p:nvSpPr>
        <p:spPr>
          <a:xfrm>
            <a:off x="0" y="1137684"/>
            <a:ext cx="12192000" cy="5720316"/>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5F5BFBC4-6E41-4946-83D5-CAD0C605A72B}"/>
              </a:ext>
            </a:extLst>
          </p:cNvPr>
          <p:cNvSpPr>
            <a:spLocks noGrp="1"/>
          </p:cNvSpPr>
          <p:nvPr>
            <p:ph type="title"/>
          </p:nvPr>
        </p:nvSpPr>
        <p:spPr>
          <a:xfrm>
            <a:off x="0" y="0"/>
            <a:ext cx="12192000" cy="1297172"/>
          </a:xfrm>
        </p:spPr>
        <p:txBody>
          <a:bodyPr/>
          <a:lstStyle/>
          <a:p>
            <a:pPr>
              <a:tabLst>
                <a:tab pos="540000" algn="l"/>
              </a:tabLst>
            </a:pPr>
            <a:r>
              <a:rPr lang="en-US" dirty="0"/>
              <a:t>  Where does it hurt when…</a:t>
            </a:r>
            <a:endParaRPr lang="en-AU" dirty="0"/>
          </a:p>
        </p:txBody>
      </p:sp>
      <p:pic>
        <p:nvPicPr>
          <p:cNvPr id="4" name="Picture 3" descr="A person with his hand on his face&#10;&#10;Description automatically generated with medium confidence">
            <a:extLst>
              <a:ext uri="{FF2B5EF4-FFF2-40B4-BE49-F238E27FC236}">
                <a16:creationId xmlns:a16="http://schemas.microsoft.com/office/drawing/2014/main" id="{D7F0C32F-430F-474E-939A-AD87FD286E18}"/>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r="16667"/>
          <a:stretch/>
        </p:blipFill>
        <p:spPr>
          <a:xfrm>
            <a:off x="748076" y="1687148"/>
            <a:ext cx="3015852" cy="3015852"/>
          </a:xfrm>
          <a:prstGeom prst="ellipse">
            <a:avLst/>
          </a:prstGeom>
        </p:spPr>
      </p:pic>
      <p:pic>
        <p:nvPicPr>
          <p:cNvPr id="5" name="Picture 4" descr="A picture containing person, curtain, standing, outdoor&#10;&#10;Description automatically generated">
            <a:extLst>
              <a:ext uri="{FF2B5EF4-FFF2-40B4-BE49-F238E27FC236}">
                <a16:creationId xmlns:a16="http://schemas.microsoft.com/office/drawing/2014/main" id="{6DFFFC7B-F501-4B6F-93D3-103B87FCBD96}"/>
              </a:ext>
            </a:extLst>
          </p:cNvPr>
          <p:cNvPicPr>
            <a:picLocks noChangeAspect="1"/>
          </p:cNvPicPr>
          <p:nvPr/>
        </p:nvPicPr>
        <p:blipFill rotWithShape="1">
          <a:blip r:embed="rId4">
            <a:extLst>
              <a:ext uri="{28A0092B-C50C-407E-A947-70E740481C1C}">
                <a14:useLocalDpi xmlns:a14="http://schemas.microsoft.com/office/drawing/2010/main" val="0"/>
              </a:ext>
            </a:extLst>
          </a:blip>
          <a:srcRect l="10750" r="22583"/>
          <a:stretch/>
        </p:blipFill>
        <p:spPr>
          <a:xfrm>
            <a:off x="4739848" y="1687148"/>
            <a:ext cx="3015852" cy="3015852"/>
          </a:xfrm>
          <a:prstGeom prst="ellipse">
            <a:avLst/>
          </a:prstGeom>
        </p:spPr>
      </p:pic>
      <p:pic>
        <p:nvPicPr>
          <p:cNvPr id="6" name="Picture 5" descr="A picture containing person, tool&#10;&#10;Description automatically generated">
            <a:extLst>
              <a:ext uri="{FF2B5EF4-FFF2-40B4-BE49-F238E27FC236}">
                <a16:creationId xmlns:a16="http://schemas.microsoft.com/office/drawing/2014/main" id="{8551C267-15C0-4E48-ABE3-47B770AB9254}"/>
              </a:ext>
            </a:extLst>
          </p:cNvPr>
          <p:cNvPicPr>
            <a:picLocks noChangeAspect="1"/>
          </p:cNvPicPr>
          <p:nvPr/>
        </p:nvPicPr>
        <p:blipFill rotWithShape="1">
          <a:blip r:embed="rId5">
            <a:extLst>
              <a:ext uri="{28A0092B-C50C-407E-A947-70E740481C1C}">
                <a14:useLocalDpi xmlns:a14="http://schemas.microsoft.com/office/drawing/2010/main" val="0"/>
              </a:ext>
            </a:extLst>
          </a:blip>
          <a:srcRect l="16667" r="16667"/>
          <a:stretch/>
        </p:blipFill>
        <p:spPr>
          <a:xfrm>
            <a:off x="8731620" y="1545504"/>
            <a:ext cx="3015852" cy="3015852"/>
          </a:xfrm>
          <a:prstGeom prst="ellipse">
            <a:avLst/>
          </a:prstGeom>
        </p:spPr>
      </p:pic>
      <p:sp>
        <p:nvSpPr>
          <p:cNvPr id="8" name="TextBox 7">
            <a:extLst>
              <a:ext uri="{FF2B5EF4-FFF2-40B4-BE49-F238E27FC236}">
                <a16:creationId xmlns:a16="http://schemas.microsoft.com/office/drawing/2014/main" id="{DBF72D16-4AFD-4F47-AC8C-5A12B7068CEE}"/>
              </a:ext>
            </a:extLst>
          </p:cNvPr>
          <p:cNvSpPr txBox="1"/>
          <p:nvPr/>
        </p:nvSpPr>
        <p:spPr>
          <a:xfrm>
            <a:off x="556275" y="4978859"/>
            <a:ext cx="3673087" cy="707886"/>
          </a:xfrm>
          <a:prstGeom prst="rect">
            <a:avLst/>
          </a:prstGeom>
          <a:noFill/>
        </p:spPr>
        <p:txBody>
          <a:bodyPr wrap="square">
            <a:spAutoFit/>
          </a:bodyPr>
          <a:lstStyle/>
          <a:p>
            <a:pPr algn="ctr"/>
            <a:r>
              <a:rPr lang="en-US" sz="2000" dirty="0">
                <a:solidFill>
                  <a:schemeClr val="bg1"/>
                </a:solidFill>
                <a:latin typeface="Century Gothic"/>
                <a:cs typeface="Times New Roman"/>
              </a:rPr>
              <a:t>We are sad, worried or scared?</a:t>
            </a:r>
            <a:endParaRPr lang="en-AU" sz="2000" dirty="0">
              <a:solidFill>
                <a:schemeClr val="bg1"/>
              </a:solidFill>
              <a:latin typeface="Century Gothic"/>
              <a:cs typeface="Times New Roman"/>
            </a:endParaRPr>
          </a:p>
        </p:txBody>
      </p:sp>
      <p:sp>
        <p:nvSpPr>
          <p:cNvPr id="9" name="TextBox 8">
            <a:extLst>
              <a:ext uri="{FF2B5EF4-FFF2-40B4-BE49-F238E27FC236}">
                <a16:creationId xmlns:a16="http://schemas.microsoft.com/office/drawing/2014/main" id="{A570C364-FFB5-4CAC-A2E6-A6E99A683667}"/>
              </a:ext>
            </a:extLst>
          </p:cNvPr>
          <p:cNvSpPr txBox="1"/>
          <p:nvPr/>
        </p:nvSpPr>
        <p:spPr>
          <a:xfrm>
            <a:off x="4537593" y="4978859"/>
            <a:ext cx="3673087" cy="1015663"/>
          </a:xfrm>
          <a:prstGeom prst="rect">
            <a:avLst/>
          </a:prstGeom>
          <a:noFill/>
        </p:spPr>
        <p:txBody>
          <a:bodyPr wrap="square">
            <a:spAutoFit/>
          </a:bodyPr>
          <a:lstStyle/>
          <a:p>
            <a:pPr algn="ctr"/>
            <a:r>
              <a:rPr lang="en-US" sz="2000" dirty="0">
                <a:solidFill>
                  <a:schemeClr val="bg1"/>
                </a:solidFill>
                <a:latin typeface="Century Gothic"/>
                <a:cs typeface="Times New Roman"/>
              </a:rPr>
              <a:t>We don’t get on with our family, friends, partners or work buddies?</a:t>
            </a:r>
            <a:endParaRPr lang="en-AU" sz="2000" dirty="0">
              <a:solidFill>
                <a:schemeClr val="bg1"/>
              </a:solidFill>
              <a:latin typeface="Century Gothic"/>
              <a:cs typeface="Times New Roman"/>
            </a:endParaRPr>
          </a:p>
        </p:txBody>
      </p:sp>
      <p:sp>
        <p:nvSpPr>
          <p:cNvPr id="10" name="TextBox 9">
            <a:extLst>
              <a:ext uri="{FF2B5EF4-FFF2-40B4-BE49-F238E27FC236}">
                <a16:creationId xmlns:a16="http://schemas.microsoft.com/office/drawing/2014/main" id="{CE45D1F9-4035-458B-A991-748BBC0D0D65}"/>
              </a:ext>
            </a:extLst>
          </p:cNvPr>
          <p:cNvSpPr txBox="1"/>
          <p:nvPr/>
        </p:nvSpPr>
        <p:spPr>
          <a:xfrm>
            <a:off x="8403002" y="4978859"/>
            <a:ext cx="3673087" cy="707886"/>
          </a:xfrm>
          <a:prstGeom prst="rect">
            <a:avLst/>
          </a:prstGeom>
          <a:noFill/>
        </p:spPr>
        <p:txBody>
          <a:bodyPr wrap="square">
            <a:spAutoFit/>
          </a:bodyPr>
          <a:lstStyle/>
          <a:p>
            <a:pPr algn="ctr"/>
            <a:r>
              <a:rPr lang="en-US" sz="2000" dirty="0">
                <a:solidFill>
                  <a:schemeClr val="bg1"/>
                </a:solidFill>
                <a:latin typeface="Century Gothic"/>
                <a:cs typeface="Times New Roman"/>
              </a:rPr>
              <a:t>We are worried about money?</a:t>
            </a:r>
            <a:endParaRPr lang="en-AU" sz="2000" dirty="0">
              <a:solidFill>
                <a:schemeClr val="bg1"/>
              </a:solidFill>
              <a:latin typeface="Century Gothic"/>
              <a:cs typeface="Times New Roman"/>
            </a:endParaRPr>
          </a:p>
        </p:txBody>
      </p:sp>
      <p:pic>
        <p:nvPicPr>
          <p:cNvPr id="11" name="Picture 10">
            <a:extLst>
              <a:ext uri="{FF2B5EF4-FFF2-40B4-BE49-F238E27FC236}">
                <a16:creationId xmlns:a16="http://schemas.microsoft.com/office/drawing/2014/main" id="{5DEF5659-0282-413A-9D8D-34DE5E60A1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810" y="6050152"/>
            <a:ext cx="11709990" cy="453305"/>
          </a:xfrm>
          <a:prstGeom prst="rect">
            <a:avLst/>
          </a:prstGeom>
        </p:spPr>
      </p:pic>
      <p:sp>
        <p:nvSpPr>
          <p:cNvPr id="12" name="TextBox 11">
            <a:extLst>
              <a:ext uri="{FF2B5EF4-FFF2-40B4-BE49-F238E27FC236}">
                <a16:creationId xmlns:a16="http://schemas.microsoft.com/office/drawing/2014/main" id="{00E25488-4063-416B-973C-2DF1212412AF}"/>
              </a:ext>
            </a:extLst>
          </p:cNvPr>
          <p:cNvSpPr txBox="1"/>
          <p:nvPr/>
        </p:nvSpPr>
        <p:spPr>
          <a:xfrm>
            <a:off x="403922" y="6313313"/>
            <a:ext cx="11170877" cy="338554"/>
          </a:xfrm>
          <a:prstGeom prst="rect">
            <a:avLst/>
          </a:prstGeom>
          <a:noFill/>
        </p:spPr>
        <p:txBody>
          <a:bodyPr wrap="square">
            <a:spAutoFit/>
          </a:bodyPr>
          <a:lstStyle/>
          <a:p>
            <a:r>
              <a:rPr lang="en-US" sz="1600" dirty="0">
                <a:solidFill>
                  <a:schemeClr val="bg1"/>
                </a:solidFill>
                <a:latin typeface="Century Gothic"/>
                <a:cs typeface="Times New Roman"/>
              </a:rPr>
              <a:t>Where does it hurt when</a:t>
            </a:r>
            <a:endParaRPr lang="en-AU" sz="1600" dirty="0">
              <a:solidFill>
                <a:schemeClr val="bg1"/>
              </a:solidFill>
              <a:latin typeface="Century Gothic"/>
              <a:cs typeface="Times New Roman"/>
            </a:endParaRPr>
          </a:p>
        </p:txBody>
      </p:sp>
    </p:spTree>
    <p:extLst>
      <p:ext uri="{BB962C8B-B14F-4D97-AF65-F5344CB8AC3E}">
        <p14:creationId xmlns:p14="http://schemas.microsoft.com/office/powerpoint/2010/main" val="3831900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C4C3B1-3142-45C5-B5DE-76C4BAEE8323}"/>
              </a:ext>
            </a:extLst>
          </p:cNvPr>
          <p:cNvSpPr/>
          <p:nvPr/>
        </p:nvSpPr>
        <p:spPr>
          <a:xfrm>
            <a:off x="0" y="0"/>
            <a:ext cx="12192000" cy="6858000"/>
          </a:xfrm>
          <a:prstGeom prst="rect">
            <a:avLst/>
          </a:prstGeom>
          <a:solidFill>
            <a:srgbClr val="1C35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806BAC09-2152-4CF8-BC23-A1D694CCFA66}"/>
              </a:ext>
            </a:extLst>
          </p:cNvPr>
          <p:cNvSpPr txBox="1"/>
          <p:nvPr/>
        </p:nvSpPr>
        <p:spPr>
          <a:xfrm>
            <a:off x="8185136" y="1990647"/>
            <a:ext cx="3673087" cy="1815882"/>
          </a:xfrm>
          <a:prstGeom prst="rect">
            <a:avLst/>
          </a:prstGeom>
          <a:noFill/>
        </p:spPr>
        <p:txBody>
          <a:bodyPr wrap="square">
            <a:spAutoFit/>
          </a:bodyPr>
          <a:lstStyle/>
          <a:p>
            <a:pPr algn="ctr"/>
            <a:r>
              <a:rPr lang="en-US" sz="2800" dirty="0">
                <a:solidFill>
                  <a:schemeClr val="bg1"/>
                </a:solidFill>
                <a:latin typeface="Century Gothic"/>
                <a:cs typeface="Times New Roman"/>
              </a:rPr>
              <a:t>Listen</a:t>
            </a:r>
          </a:p>
          <a:p>
            <a:pPr algn="ctr"/>
            <a:r>
              <a:rPr lang="en-US" sz="2800" dirty="0" err="1">
                <a:solidFill>
                  <a:schemeClr val="bg1"/>
                </a:solidFill>
                <a:latin typeface="Century Gothic"/>
                <a:cs typeface="Times New Roman"/>
              </a:rPr>
              <a:t>Empathise</a:t>
            </a:r>
            <a:endParaRPr lang="en-US" sz="2800" dirty="0">
              <a:solidFill>
                <a:schemeClr val="bg1"/>
              </a:solidFill>
              <a:latin typeface="Century Gothic"/>
              <a:cs typeface="Times New Roman"/>
            </a:endParaRPr>
          </a:p>
          <a:p>
            <a:pPr algn="ctr"/>
            <a:r>
              <a:rPr lang="en-US" sz="2800" dirty="0">
                <a:solidFill>
                  <a:schemeClr val="bg1"/>
                </a:solidFill>
                <a:latin typeface="Century Gothic"/>
                <a:cs typeface="Times New Roman"/>
              </a:rPr>
              <a:t>Acknowledge</a:t>
            </a:r>
          </a:p>
          <a:p>
            <a:pPr algn="ctr"/>
            <a:r>
              <a:rPr lang="en-US" sz="2800" dirty="0">
                <a:solidFill>
                  <a:schemeClr val="bg1"/>
                </a:solidFill>
                <a:latin typeface="Century Gothic"/>
                <a:cs typeface="Times New Roman"/>
              </a:rPr>
              <a:t>Don’t Judge</a:t>
            </a:r>
            <a:endParaRPr lang="en-AU" sz="2800" dirty="0">
              <a:solidFill>
                <a:schemeClr val="bg1"/>
              </a:solidFill>
              <a:latin typeface="Century Gothic"/>
              <a:cs typeface="Times New Roman"/>
            </a:endParaRPr>
          </a:p>
        </p:txBody>
      </p:sp>
      <p:pic>
        <p:nvPicPr>
          <p:cNvPr id="5" name="Picture 4" descr="A picture containing person, tool&#10;&#10;Description automatically generated">
            <a:extLst>
              <a:ext uri="{FF2B5EF4-FFF2-40B4-BE49-F238E27FC236}">
                <a16:creationId xmlns:a16="http://schemas.microsoft.com/office/drawing/2014/main" id="{D580BA17-2871-4361-9595-22109A3B8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641" y="0"/>
            <a:ext cx="10287000" cy="6858000"/>
          </a:xfrm>
          <a:prstGeom prst="rect">
            <a:avLst/>
          </a:prstGeom>
        </p:spPr>
      </p:pic>
      <p:pic>
        <p:nvPicPr>
          <p:cNvPr id="6" name="Picture 5">
            <a:extLst>
              <a:ext uri="{FF2B5EF4-FFF2-40B4-BE49-F238E27FC236}">
                <a16:creationId xmlns:a16="http://schemas.microsoft.com/office/drawing/2014/main" id="{31F3A3E1-0F85-427D-9640-27759708F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3907" y="5797176"/>
            <a:ext cx="3673086" cy="471964"/>
          </a:xfrm>
          <a:prstGeom prst="rect">
            <a:avLst/>
          </a:prstGeom>
        </p:spPr>
      </p:pic>
      <p:pic>
        <p:nvPicPr>
          <p:cNvPr id="8" name="Picture 7" descr="A person talking on a cell phone&#10;&#10;Description automatically generated with low confidence">
            <a:extLst>
              <a:ext uri="{FF2B5EF4-FFF2-40B4-BE49-F238E27FC236}">
                <a16:creationId xmlns:a16="http://schemas.microsoft.com/office/drawing/2014/main" id="{B74055CE-A50C-47CB-B451-C7760952033B}"/>
              </a:ext>
            </a:extLst>
          </p:cNvPr>
          <p:cNvPicPr>
            <a:picLocks noChangeAspect="1"/>
          </p:cNvPicPr>
          <p:nvPr/>
        </p:nvPicPr>
        <p:blipFill rotWithShape="1">
          <a:blip r:embed="rId5">
            <a:extLst>
              <a:ext uri="{28A0092B-C50C-407E-A947-70E740481C1C}">
                <a14:useLocalDpi xmlns:a14="http://schemas.microsoft.com/office/drawing/2010/main" val="0"/>
              </a:ext>
            </a:extLst>
          </a:blip>
          <a:srcRect r="6659"/>
          <a:stretch/>
        </p:blipFill>
        <p:spPr>
          <a:xfrm>
            <a:off x="-1750625" y="0"/>
            <a:ext cx="9601984" cy="6857999"/>
          </a:xfrm>
          <a:prstGeom prst="rect">
            <a:avLst/>
          </a:prstGeom>
        </p:spPr>
      </p:pic>
      <p:sp>
        <p:nvSpPr>
          <p:cNvPr id="9" name="TextBox 8">
            <a:extLst>
              <a:ext uri="{FF2B5EF4-FFF2-40B4-BE49-F238E27FC236}">
                <a16:creationId xmlns:a16="http://schemas.microsoft.com/office/drawing/2014/main" id="{AC033752-AF36-4F93-A123-BA3CAF129775}"/>
              </a:ext>
            </a:extLst>
          </p:cNvPr>
          <p:cNvSpPr txBox="1"/>
          <p:nvPr/>
        </p:nvSpPr>
        <p:spPr>
          <a:xfrm>
            <a:off x="8810948" y="588860"/>
            <a:ext cx="4699591" cy="646331"/>
          </a:xfrm>
          <a:prstGeom prst="rect">
            <a:avLst/>
          </a:prstGeom>
          <a:noFill/>
        </p:spPr>
        <p:txBody>
          <a:bodyPr wrap="square" rtlCol="0">
            <a:spAutoFit/>
          </a:bodyPr>
          <a:lstStyle/>
          <a:p>
            <a:r>
              <a:rPr lang="en-US" sz="3600" b="1" dirty="0">
                <a:solidFill>
                  <a:schemeClr val="bg1"/>
                </a:solidFill>
                <a:latin typeface="+mj-lt"/>
              </a:rPr>
              <a:t>Let’s Talk</a:t>
            </a:r>
            <a:endParaRPr lang="en-AU" sz="3600" b="1" dirty="0">
              <a:solidFill>
                <a:schemeClr val="bg1"/>
              </a:solidFill>
              <a:latin typeface="+mj-lt"/>
            </a:endParaRPr>
          </a:p>
        </p:txBody>
      </p:sp>
    </p:spTree>
    <p:extLst>
      <p:ext uri="{BB962C8B-B14F-4D97-AF65-F5344CB8AC3E}">
        <p14:creationId xmlns:p14="http://schemas.microsoft.com/office/powerpoint/2010/main" val="2808879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C4C3B1-3142-45C5-B5DE-76C4BAEE8323}"/>
              </a:ext>
            </a:extLst>
          </p:cNvPr>
          <p:cNvSpPr/>
          <p:nvPr/>
        </p:nvSpPr>
        <p:spPr>
          <a:xfrm>
            <a:off x="0" y="0"/>
            <a:ext cx="12192000" cy="6858000"/>
          </a:xfrm>
          <a:prstGeom prst="rect">
            <a:avLst/>
          </a:prstGeom>
          <a:solidFill>
            <a:srgbClr val="1C35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806BAC09-2152-4CF8-BC23-A1D694CCFA66}"/>
              </a:ext>
            </a:extLst>
          </p:cNvPr>
          <p:cNvSpPr txBox="1"/>
          <p:nvPr/>
        </p:nvSpPr>
        <p:spPr>
          <a:xfrm>
            <a:off x="8185136" y="1990647"/>
            <a:ext cx="3673087" cy="954107"/>
          </a:xfrm>
          <a:prstGeom prst="rect">
            <a:avLst/>
          </a:prstGeom>
          <a:noFill/>
        </p:spPr>
        <p:txBody>
          <a:bodyPr wrap="square">
            <a:spAutoFit/>
          </a:bodyPr>
          <a:lstStyle/>
          <a:p>
            <a:pPr algn="ctr"/>
            <a:r>
              <a:rPr lang="en-US" sz="2800" dirty="0">
                <a:solidFill>
                  <a:schemeClr val="bg1"/>
                </a:solidFill>
                <a:latin typeface="Century Gothic"/>
                <a:cs typeface="Times New Roman"/>
              </a:rPr>
              <a:t>Let’s Make the Conversation</a:t>
            </a:r>
            <a:endParaRPr lang="en-AU" sz="2800" dirty="0">
              <a:solidFill>
                <a:schemeClr val="bg1"/>
              </a:solidFill>
              <a:latin typeface="Century Gothic"/>
              <a:cs typeface="Times New Roman"/>
            </a:endParaRPr>
          </a:p>
        </p:txBody>
      </p:sp>
      <p:pic>
        <p:nvPicPr>
          <p:cNvPr id="6" name="Picture 5">
            <a:extLst>
              <a:ext uri="{FF2B5EF4-FFF2-40B4-BE49-F238E27FC236}">
                <a16:creationId xmlns:a16="http://schemas.microsoft.com/office/drawing/2014/main" id="{31F3A3E1-0F85-427D-9640-27759708F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3907" y="5797176"/>
            <a:ext cx="3673086" cy="471964"/>
          </a:xfrm>
          <a:prstGeom prst="rect">
            <a:avLst/>
          </a:prstGeom>
        </p:spPr>
      </p:pic>
      <p:sp>
        <p:nvSpPr>
          <p:cNvPr id="9" name="TextBox 8">
            <a:extLst>
              <a:ext uri="{FF2B5EF4-FFF2-40B4-BE49-F238E27FC236}">
                <a16:creationId xmlns:a16="http://schemas.microsoft.com/office/drawing/2014/main" id="{AC033752-AF36-4F93-A123-BA3CAF129775}"/>
              </a:ext>
            </a:extLst>
          </p:cNvPr>
          <p:cNvSpPr txBox="1"/>
          <p:nvPr/>
        </p:nvSpPr>
        <p:spPr>
          <a:xfrm>
            <a:off x="8810948" y="588860"/>
            <a:ext cx="4699591" cy="646331"/>
          </a:xfrm>
          <a:prstGeom prst="rect">
            <a:avLst/>
          </a:prstGeom>
          <a:noFill/>
        </p:spPr>
        <p:txBody>
          <a:bodyPr wrap="square" rtlCol="0">
            <a:spAutoFit/>
          </a:bodyPr>
          <a:lstStyle/>
          <a:p>
            <a:r>
              <a:rPr lang="en-US" sz="3600" b="1" dirty="0">
                <a:solidFill>
                  <a:schemeClr val="bg1"/>
                </a:solidFill>
                <a:latin typeface="+mj-lt"/>
              </a:rPr>
              <a:t>Your Turn</a:t>
            </a:r>
            <a:endParaRPr lang="en-AU" sz="3600" b="1" dirty="0">
              <a:solidFill>
                <a:schemeClr val="bg1"/>
              </a:solidFill>
              <a:latin typeface="+mj-lt"/>
            </a:endParaRPr>
          </a:p>
        </p:txBody>
      </p:sp>
      <p:pic>
        <p:nvPicPr>
          <p:cNvPr id="10" name="Picture 9">
            <a:extLst>
              <a:ext uri="{FF2B5EF4-FFF2-40B4-BE49-F238E27FC236}">
                <a16:creationId xmlns:a16="http://schemas.microsoft.com/office/drawing/2014/main" id="{B270D6AA-F074-43A0-89EF-F2BCEF8AD916}"/>
              </a:ext>
            </a:extLst>
          </p:cNvPr>
          <p:cNvPicPr>
            <a:picLocks noChangeAspect="1"/>
          </p:cNvPicPr>
          <p:nvPr/>
        </p:nvPicPr>
        <p:blipFill rotWithShape="1">
          <a:blip r:embed="rId4"/>
          <a:srcRect l="13102" r="3862" b="12338"/>
          <a:stretch/>
        </p:blipFill>
        <p:spPr>
          <a:xfrm>
            <a:off x="-2323584" y="0"/>
            <a:ext cx="10123714" cy="7147411"/>
          </a:xfrm>
          <a:prstGeom prst="rect">
            <a:avLst/>
          </a:prstGeom>
        </p:spPr>
      </p:pic>
      <p:cxnSp>
        <p:nvCxnSpPr>
          <p:cNvPr id="4" name="Straight Connector 3">
            <a:extLst>
              <a:ext uri="{FF2B5EF4-FFF2-40B4-BE49-F238E27FC236}">
                <a16:creationId xmlns:a16="http://schemas.microsoft.com/office/drawing/2014/main" id="{9BC71EDE-9E42-4565-8295-90E2580D38F6}"/>
              </a:ext>
            </a:extLst>
          </p:cNvPr>
          <p:cNvCxnSpPr/>
          <p:nvPr/>
        </p:nvCxnSpPr>
        <p:spPr>
          <a:xfrm>
            <a:off x="8729330" y="2474700"/>
            <a:ext cx="2573079" cy="0"/>
          </a:xfrm>
          <a:prstGeom prst="line">
            <a:avLst/>
          </a:prstGeom>
          <a:ln w="38100">
            <a:solidFill>
              <a:srgbClr val="009D4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8ED34F-F474-4352-93E7-4D5E246834EB}"/>
              </a:ext>
            </a:extLst>
          </p:cNvPr>
          <p:cNvCxnSpPr>
            <a:cxnSpLocks/>
          </p:cNvCxnSpPr>
          <p:nvPr/>
        </p:nvCxnSpPr>
        <p:spPr>
          <a:xfrm>
            <a:off x="8931349" y="2913714"/>
            <a:ext cx="2229394" cy="0"/>
          </a:xfrm>
          <a:prstGeom prst="line">
            <a:avLst/>
          </a:prstGeom>
          <a:ln w="38100">
            <a:solidFill>
              <a:srgbClr val="009D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358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33479E-B971-4141-A09D-2BC44364EA4B}"/>
              </a:ext>
            </a:extLst>
          </p:cNvPr>
          <p:cNvSpPr/>
          <p:nvPr/>
        </p:nvSpPr>
        <p:spPr>
          <a:xfrm>
            <a:off x="0" y="1016000"/>
            <a:ext cx="12192000" cy="5842000"/>
          </a:xfrm>
          <a:prstGeom prst="rect">
            <a:avLst/>
          </a:prstGeom>
          <a:solidFill>
            <a:srgbClr val="1C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a:extLst>
              <a:ext uri="{FF2B5EF4-FFF2-40B4-BE49-F238E27FC236}">
                <a16:creationId xmlns:a16="http://schemas.microsoft.com/office/drawing/2014/main" id="{32B0CFA3-D4D8-4A77-9D34-6C2A69BFE808}"/>
              </a:ext>
            </a:extLst>
          </p:cNvPr>
          <p:cNvSpPr>
            <a:spLocks noGrp="1"/>
          </p:cNvSpPr>
          <p:nvPr>
            <p:ph type="title"/>
          </p:nvPr>
        </p:nvSpPr>
        <p:spPr/>
        <p:txBody>
          <a:bodyPr/>
          <a:lstStyle/>
          <a:p>
            <a:r>
              <a:rPr lang="en-US" dirty="0"/>
              <a:t> 	Let’s start the conversation</a:t>
            </a:r>
            <a:endParaRPr lang="en-AU" dirty="0"/>
          </a:p>
        </p:txBody>
      </p:sp>
      <p:sp>
        <p:nvSpPr>
          <p:cNvPr id="10" name="Rectangle: Rounded Corners 9">
            <a:extLst>
              <a:ext uri="{FF2B5EF4-FFF2-40B4-BE49-F238E27FC236}">
                <a16:creationId xmlns:a16="http://schemas.microsoft.com/office/drawing/2014/main" id="{F93F2428-DEC8-4B2E-8C25-6C774ED5B9D5}"/>
              </a:ext>
            </a:extLst>
          </p:cNvPr>
          <p:cNvSpPr/>
          <p:nvPr/>
        </p:nvSpPr>
        <p:spPr>
          <a:xfrm>
            <a:off x="2228135" y="1730604"/>
            <a:ext cx="3150372" cy="1494033"/>
          </a:xfrm>
          <a:prstGeom prst="roundRect">
            <a:avLst>
              <a:gd name="adj" fmla="val 4803"/>
            </a:avLst>
          </a:prstGeom>
          <a:noFill/>
          <a:ln w="38100">
            <a:solidFill>
              <a:srgbClr val="009D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 noticed that you haven’t been acting your usual self. Is anything troubling you?</a:t>
            </a:r>
          </a:p>
          <a:p>
            <a:pPr algn="ctr"/>
            <a:endParaRPr lang="en-AU" dirty="0"/>
          </a:p>
        </p:txBody>
      </p:sp>
      <p:sp>
        <p:nvSpPr>
          <p:cNvPr id="11" name="Rectangle: Rounded Corners 10">
            <a:extLst>
              <a:ext uri="{FF2B5EF4-FFF2-40B4-BE49-F238E27FC236}">
                <a16:creationId xmlns:a16="http://schemas.microsoft.com/office/drawing/2014/main" id="{160052CD-25A9-4D8A-99CB-3578DC80D35A}"/>
              </a:ext>
            </a:extLst>
          </p:cNvPr>
          <p:cNvSpPr/>
          <p:nvPr/>
        </p:nvSpPr>
        <p:spPr>
          <a:xfrm>
            <a:off x="6455233" y="1730604"/>
            <a:ext cx="3150372" cy="1494033"/>
          </a:xfrm>
          <a:prstGeom prst="roundRect">
            <a:avLst>
              <a:gd name="adj" fmla="val 4803"/>
            </a:avLst>
          </a:prstGeom>
          <a:noFill/>
          <a:ln w="38100">
            <a:solidFill>
              <a:srgbClr val="009D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noticed that…[name specific observation]. Is everything OK?</a:t>
            </a:r>
            <a:endParaRPr lang="en-A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AU" dirty="0"/>
          </a:p>
        </p:txBody>
      </p:sp>
      <p:sp>
        <p:nvSpPr>
          <p:cNvPr id="13" name="Rectangle: Rounded Corners 12">
            <a:extLst>
              <a:ext uri="{FF2B5EF4-FFF2-40B4-BE49-F238E27FC236}">
                <a16:creationId xmlns:a16="http://schemas.microsoft.com/office/drawing/2014/main" id="{D29EB739-DDDD-456F-AAAE-4041A3002A50}"/>
              </a:ext>
            </a:extLst>
          </p:cNvPr>
          <p:cNvSpPr/>
          <p:nvPr/>
        </p:nvSpPr>
        <p:spPr>
          <a:xfrm>
            <a:off x="6455233" y="4088060"/>
            <a:ext cx="3150372" cy="1494033"/>
          </a:xfrm>
          <a:prstGeom prst="roundRect">
            <a:avLst>
              <a:gd name="adj" fmla="val 4803"/>
            </a:avLst>
          </a:prstGeom>
          <a:noFill/>
          <a:ln w="38100">
            <a:solidFill>
              <a:srgbClr val="009D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A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If you need someone to </a:t>
            </a:r>
            <a:r>
              <a:rPr lang="en-AU"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listen or talk to</a:t>
            </a:r>
            <a:r>
              <a:rPr lang="en-A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 am here. </a:t>
            </a:r>
          </a:p>
          <a:p>
            <a:pPr algn="ctr"/>
            <a:endParaRPr lang="en-AU" dirty="0">
              <a:noFill/>
            </a:endParaRPr>
          </a:p>
        </p:txBody>
      </p:sp>
      <p:sp>
        <p:nvSpPr>
          <p:cNvPr id="14" name="Rectangle: Rounded Corners 13">
            <a:extLst>
              <a:ext uri="{FF2B5EF4-FFF2-40B4-BE49-F238E27FC236}">
                <a16:creationId xmlns:a16="http://schemas.microsoft.com/office/drawing/2014/main" id="{3C1BD411-0407-4E24-AA7A-07D73C1AE054}"/>
              </a:ext>
            </a:extLst>
          </p:cNvPr>
          <p:cNvSpPr/>
          <p:nvPr/>
        </p:nvSpPr>
        <p:spPr>
          <a:xfrm>
            <a:off x="2228135" y="4077905"/>
            <a:ext cx="3150372" cy="1494033"/>
          </a:xfrm>
          <a:prstGeom prst="roundRect">
            <a:avLst>
              <a:gd name="adj" fmla="val 4803"/>
            </a:avLst>
          </a:prstGeom>
          <a:noFill/>
          <a:ln w="38100">
            <a:solidFill>
              <a:srgbClr val="009D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A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wanted to talk because I am worried about you.</a:t>
            </a:r>
          </a:p>
          <a:p>
            <a:pPr algn="ctr"/>
            <a:endParaRPr lang="en-AU" dirty="0"/>
          </a:p>
        </p:txBody>
      </p:sp>
      <p:pic>
        <p:nvPicPr>
          <p:cNvPr id="8" name="Picture 7">
            <a:extLst>
              <a:ext uri="{FF2B5EF4-FFF2-40B4-BE49-F238E27FC236}">
                <a16:creationId xmlns:a16="http://schemas.microsoft.com/office/drawing/2014/main" id="{39CA49BD-1FA0-4D41-A132-D6162490E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10" y="6050152"/>
            <a:ext cx="11709990" cy="453305"/>
          </a:xfrm>
          <a:prstGeom prst="rect">
            <a:avLst/>
          </a:prstGeom>
        </p:spPr>
      </p:pic>
      <p:sp>
        <p:nvSpPr>
          <p:cNvPr id="9" name="TextBox 8">
            <a:extLst>
              <a:ext uri="{FF2B5EF4-FFF2-40B4-BE49-F238E27FC236}">
                <a16:creationId xmlns:a16="http://schemas.microsoft.com/office/drawing/2014/main" id="{F4933074-01F0-438B-9464-4D5261C6524E}"/>
              </a:ext>
            </a:extLst>
          </p:cNvPr>
          <p:cNvSpPr txBox="1"/>
          <p:nvPr/>
        </p:nvSpPr>
        <p:spPr>
          <a:xfrm>
            <a:off x="403922" y="6313313"/>
            <a:ext cx="11170877" cy="338554"/>
          </a:xfrm>
          <a:prstGeom prst="rect">
            <a:avLst/>
          </a:prstGeom>
          <a:noFill/>
        </p:spPr>
        <p:txBody>
          <a:bodyPr wrap="square">
            <a:spAutoFit/>
          </a:bodyPr>
          <a:lstStyle/>
          <a:p>
            <a:r>
              <a:rPr lang="en-US" sz="1600" dirty="0">
                <a:solidFill>
                  <a:schemeClr val="bg1"/>
                </a:solidFill>
                <a:latin typeface="Century Gothic"/>
                <a:cs typeface="Times New Roman"/>
              </a:rPr>
              <a:t>Let’s start the conversation </a:t>
            </a:r>
            <a:endParaRPr lang="en-AU" sz="1600" dirty="0">
              <a:solidFill>
                <a:schemeClr val="bg1"/>
              </a:solidFill>
              <a:latin typeface="Century Gothic"/>
              <a:cs typeface="Times New Roman"/>
            </a:endParaRPr>
          </a:p>
        </p:txBody>
      </p:sp>
    </p:spTree>
    <p:extLst>
      <p:ext uri="{BB962C8B-B14F-4D97-AF65-F5344CB8AC3E}">
        <p14:creationId xmlns:p14="http://schemas.microsoft.com/office/powerpoint/2010/main" val="2362725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hoice xmlns="fc90cc04-18e0-479a-b065-33bae58ed051" xsi:nil="true"/>
    <VersionDocument xmlns="fc90cc04-18e0-479a-b065-33bae58ed05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8305D61D785FB4E9796E3309B90E1A4" ma:contentTypeVersion="16" ma:contentTypeDescription="Create a new document." ma:contentTypeScope="" ma:versionID="5f5df14c5ddfb829b61984ebcafbb987">
  <xsd:schema xmlns:xsd="http://www.w3.org/2001/XMLSchema" xmlns:xs="http://www.w3.org/2001/XMLSchema" xmlns:p="http://schemas.microsoft.com/office/2006/metadata/properties" xmlns:ns2="fc90cc04-18e0-479a-b065-33bae58ed051" xmlns:ns3="7922618a-7d1d-43fe-bdc5-fef9a28a282e" targetNamespace="http://schemas.microsoft.com/office/2006/metadata/properties" ma:root="true" ma:fieldsID="5dc1f9b6928327fe7d1a2ab445c46d78" ns2:_="" ns3:_="">
    <xsd:import namespace="fc90cc04-18e0-479a-b065-33bae58ed051"/>
    <xsd:import namespace="7922618a-7d1d-43fe-bdc5-fef9a28a28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choice" minOccurs="0"/>
                <xsd:element ref="ns2:VersionDocument"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90cc04-18e0-479a-b065-33bae58ed0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choice" ma:index="21" nillable="true" ma:displayName="choice" ma:format="Dropdown" ma:internalName="choice">
      <xsd:simpleType>
        <xsd:restriction base="dms:Choice">
          <xsd:enumeration value="Choice 1"/>
          <xsd:enumeration value="Choice 2"/>
          <xsd:enumeration value="Choice 3"/>
        </xsd:restriction>
      </xsd:simpleType>
    </xsd:element>
    <xsd:element name="VersionDocument" ma:index="22" nillable="true" ma:displayName="Version Document" ma:format="Dropdown" ma:internalName="VersionDocument">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922618a-7d1d-43fe-bdc5-fef9a28a282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2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39272F-EF1E-4337-B206-F8C5B2AEC06A}">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7922618a-7d1d-43fe-bdc5-fef9a28a282e"/>
    <ds:schemaRef ds:uri="http://purl.org/dc/elements/1.1/"/>
    <ds:schemaRef ds:uri="http://purl.org/dc/dcmitype/"/>
    <ds:schemaRef ds:uri="fc90cc04-18e0-479a-b065-33bae58ed051"/>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6CCF377A-4F0D-498E-835A-32E3CABD49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90cc04-18e0-479a-b065-33bae58ed051"/>
    <ds:schemaRef ds:uri="7922618a-7d1d-43fe-bdc5-fef9a28a28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3F8AD9-89D6-4FDC-8AAA-C673BF9984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4269</TotalTime>
  <Words>1997</Words>
  <Application>Microsoft Office PowerPoint</Application>
  <PresentationFormat>Widescreen</PresentationFormat>
  <Paragraphs>330</Paragraphs>
  <Slides>34</Slides>
  <Notes>32</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Century Gothic</vt:lpstr>
      <vt:lpstr>Segoe UI</vt:lpstr>
      <vt:lpstr>The Hand Extrablack</vt:lpstr>
      <vt:lpstr>Office Theme</vt:lpstr>
      <vt:lpstr>PowerPoint Presentation</vt:lpstr>
      <vt:lpstr> What’s today about?</vt:lpstr>
      <vt:lpstr> Do we REALLY need to reach out more?</vt:lpstr>
      <vt:lpstr>PowerPoint Presentation</vt:lpstr>
      <vt:lpstr>PowerPoint Presentation</vt:lpstr>
      <vt:lpstr>  Where does it hurt when…</vt:lpstr>
      <vt:lpstr>PowerPoint Presentation</vt:lpstr>
      <vt:lpstr>PowerPoint Presentation</vt:lpstr>
      <vt:lpstr>  Let’s start the conversation</vt:lpstr>
      <vt:lpstr> Having the conversation</vt:lpstr>
      <vt:lpstr>PowerPoint Presentation</vt:lpstr>
      <vt:lpstr> What if they say they feel suicidal?</vt:lpstr>
      <vt:lpstr>PowerPoint Presentation</vt:lpstr>
      <vt:lpstr>PowerPoint Presentation</vt:lpstr>
      <vt:lpstr> What helps?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Where to find help</vt:lpstr>
      <vt:lpstr>PowerPoint Presentation</vt:lpstr>
      <vt:lpstr>PowerPoint Presentation</vt:lpstr>
      <vt:lpstr> Your Turn</vt:lpstr>
      <vt:lpstr>PowerPoint Presentation</vt:lpstr>
      <vt:lpstr>PowerPoint Presentation</vt:lpstr>
      <vt:lpstr>PowerPoint Presentation</vt:lpstr>
      <vt:lpstr>PowerPoint Presentation</vt:lpstr>
      <vt:lpstr>PowerPoint Presentation</vt:lpstr>
      <vt:lpstr> Interested in expanding your knowledge?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Kopp</dc:creator>
  <cp:lastModifiedBy>Alex Kopp</cp:lastModifiedBy>
  <cp:revision>26</cp:revision>
  <dcterms:created xsi:type="dcterms:W3CDTF">2021-04-09T05:55:09Z</dcterms:created>
  <dcterms:modified xsi:type="dcterms:W3CDTF">2021-11-22T06:15:22Z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0x01010088305D61D785FB4E9796E3309B90E1A4</vt:lpwstr>
  </property>
</Properties>
</file>